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2" r:id="rId4"/>
    <p:sldId id="267" r:id="rId5"/>
    <p:sldId id="259" r:id="rId6"/>
    <p:sldId id="277" r:id="rId7"/>
    <p:sldId id="279" r:id="rId8"/>
    <p:sldId id="261" r:id="rId9"/>
    <p:sldId id="271" r:id="rId10"/>
    <p:sldId id="257" r:id="rId11"/>
    <p:sldId id="280" r:id="rId12"/>
    <p:sldId id="263" r:id="rId13"/>
    <p:sldId id="265" r:id="rId14"/>
    <p:sldId id="264" r:id="rId15"/>
    <p:sldId id="268" r:id="rId16"/>
    <p:sldId id="266" r:id="rId17"/>
    <p:sldId id="278" r:id="rId18"/>
    <p:sldId id="276" r:id="rId19"/>
    <p:sldId id="273" r:id="rId20"/>
    <p:sldId id="272" r:id="rId21"/>
    <p:sldId id="275" r:id="rId22"/>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95" autoAdjust="0"/>
    <p:restoredTop sz="94660"/>
  </p:normalViewPr>
  <p:slideViewPr>
    <p:cSldViewPr snapToGrid="0">
      <p:cViewPr varScale="1">
        <p:scale>
          <a:sx n="78" d="100"/>
          <a:sy n="78" d="100"/>
        </p:scale>
        <p:origin x="8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52A524-EFEA-67FE-1A79-42E5DA752AC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D929E11-67F9-20F0-F3BC-E1A8402E1F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2F6860E-9DF5-75A3-F2C9-A6A680A3C1D8}"/>
              </a:ext>
            </a:extLst>
          </p:cNvPr>
          <p:cNvSpPr>
            <a:spLocks noGrp="1"/>
          </p:cNvSpPr>
          <p:nvPr>
            <p:ph type="dt" sz="half" idx="10"/>
          </p:nvPr>
        </p:nvSpPr>
        <p:spPr/>
        <p:txBody>
          <a:bodyPr/>
          <a:lstStyle/>
          <a:p>
            <a:fld id="{3607CE9B-AD70-43A6-BCB0-99CED1EF10BC}" type="datetimeFigureOut">
              <a:rPr kumimoji="1" lang="ja-JP" altLang="en-US" smtClean="0"/>
              <a:t>2022/9/25</a:t>
            </a:fld>
            <a:endParaRPr kumimoji="1" lang="ja-JP" altLang="en-US"/>
          </a:p>
        </p:txBody>
      </p:sp>
      <p:sp>
        <p:nvSpPr>
          <p:cNvPr id="5" name="フッター プレースホルダー 4">
            <a:extLst>
              <a:ext uri="{FF2B5EF4-FFF2-40B4-BE49-F238E27FC236}">
                <a16:creationId xmlns:a16="http://schemas.microsoft.com/office/drawing/2014/main" id="{914806FA-C766-A60F-5169-2EC32757CC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E22C38-6C89-B943-F0D1-1349212D4166}"/>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10638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BB762D-A689-49E1-0695-37F5E86F64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D62AE85-1079-1055-44A5-8CC0A17828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24A4F2-3503-2EEE-45DD-EA63E393F460}"/>
              </a:ext>
            </a:extLst>
          </p:cNvPr>
          <p:cNvSpPr>
            <a:spLocks noGrp="1"/>
          </p:cNvSpPr>
          <p:nvPr>
            <p:ph type="dt" sz="half" idx="10"/>
          </p:nvPr>
        </p:nvSpPr>
        <p:spPr/>
        <p:txBody>
          <a:bodyPr/>
          <a:lstStyle/>
          <a:p>
            <a:fld id="{3607CE9B-AD70-43A6-BCB0-99CED1EF10BC}" type="datetimeFigureOut">
              <a:rPr kumimoji="1" lang="ja-JP" altLang="en-US" smtClean="0"/>
              <a:t>2022/9/25</a:t>
            </a:fld>
            <a:endParaRPr kumimoji="1" lang="ja-JP" altLang="en-US"/>
          </a:p>
        </p:txBody>
      </p:sp>
      <p:sp>
        <p:nvSpPr>
          <p:cNvPr id="5" name="フッター プレースホルダー 4">
            <a:extLst>
              <a:ext uri="{FF2B5EF4-FFF2-40B4-BE49-F238E27FC236}">
                <a16:creationId xmlns:a16="http://schemas.microsoft.com/office/drawing/2014/main" id="{6EB1EE4B-131B-C070-81FB-945005B172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68AB41-F4CE-C74F-C492-F340A3BD016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733499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7AA54F1-1A31-0D72-5F85-5FDF3C970A9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70D4F0E-CF99-3B18-3C0B-BE46A1B3CB2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F9CCDC7-88EF-B7E5-CBF1-F83FA3E8D71B}"/>
              </a:ext>
            </a:extLst>
          </p:cNvPr>
          <p:cNvSpPr>
            <a:spLocks noGrp="1"/>
          </p:cNvSpPr>
          <p:nvPr>
            <p:ph type="dt" sz="half" idx="10"/>
          </p:nvPr>
        </p:nvSpPr>
        <p:spPr/>
        <p:txBody>
          <a:bodyPr/>
          <a:lstStyle/>
          <a:p>
            <a:fld id="{3607CE9B-AD70-43A6-BCB0-99CED1EF10BC}" type="datetimeFigureOut">
              <a:rPr kumimoji="1" lang="ja-JP" altLang="en-US" smtClean="0"/>
              <a:t>2022/9/25</a:t>
            </a:fld>
            <a:endParaRPr kumimoji="1" lang="ja-JP" altLang="en-US"/>
          </a:p>
        </p:txBody>
      </p:sp>
      <p:sp>
        <p:nvSpPr>
          <p:cNvPr id="5" name="フッター プレースホルダー 4">
            <a:extLst>
              <a:ext uri="{FF2B5EF4-FFF2-40B4-BE49-F238E27FC236}">
                <a16:creationId xmlns:a16="http://schemas.microsoft.com/office/drawing/2014/main" id="{F235E666-013E-F9A7-347D-8C537106B9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4D10D02-5A3E-098D-DBFC-8C334B1A9DC9}"/>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72774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801D9-202E-2A3F-3580-A9D3181330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ED590E2-0455-9F9B-EFF1-5D50D9B3D6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44B1FAD-DD6A-4740-BC94-D84C6D087875}"/>
              </a:ext>
            </a:extLst>
          </p:cNvPr>
          <p:cNvSpPr>
            <a:spLocks noGrp="1"/>
          </p:cNvSpPr>
          <p:nvPr>
            <p:ph type="dt" sz="half" idx="10"/>
          </p:nvPr>
        </p:nvSpPr>
        <p:spPr/>
        <p:txBody>
          <a:bodyPr/>
          <a:lstStyle/>
          <a:p>
            <a:fld id="{3607CE9B-AD70-43A6-BCB0-99CED1EF10BC}" type="datetimeFigureOut">
              <a:rPr kumimoji="1" lang="ja-JP" altLang="en-US" smtClean="0"/>
              <a:t>2022/9/25</a:t>
            </a:fld>
            <a:endParaRPr kumimoji="1" lang="ja-JP" altLang="en-US"/>
          </a:p>
        </p:txBody>
      </p:sp>
      <p:sp>
        <p:nvSpPr>
          <p:cNvPr id="5" name="フッター プレースホルダー 4">
            <a:extLst>
              <a:ext uri="{FF2B5EF4-FFF2-40B4-BE49-F238E27FC236}">
                <a16:creationId xmlns:a16="http://schemas.microsoft.com/office/drawing/2014/main" id="{2C58D27F-F534-6E04-EE9B-7A366C47B4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8229882-4E05-513E-8912-2B275977B297}"/>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230669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BEB0CE-9A86-5BCA-2054-EAD8870EE32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33D579-50A9-29D8-0277-D3AFC7189F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F0B0BDF-29A0-85DC-F37C-5F49E19D464D}"/>
              </a:ext>
            </a:extLst>
          </p:cNvPr>
          <p:cNvSpPr>
            <a:spLocks noGrp="1"/>
          </p:cNvSpPr>
          <p:nvPr>
            <p:ph type="dt" sz="half" idx="10"/>
          </p:nvPr>
        </p:nvSpPr>
        <p:spPr/>
        <p:txBody>
          <a:bodyPr/>
          <a:lstStyle/>
          <a:p>
            <a:fld id="{3607CE9B-AD70-43A6-BCB0-99CED1EF10BC}" type="datetimeFigureOut">
              <a:rPr kumimoji="1" lang="ja-JP" altLang="en-US" smtClean="0"/>
              <a:t>2022/9/25</a:t>
            </a:fld>
            <a:endParaRPr kumimoji="1" lang="ja-JP" altLang="en-US"/>
          </a:p>
        </p:txBody>
      </p:sp>
      <p:sp>
        <p:nvSpPr>
          <p:cNvPr id="5" name="フッター プレースホルダー 4">
            <a:extLst>
              <a:ext uri="{FF2B5EF4-FFF2-40B4-BE49-F238E27FC236}">
                <a16:creationId xmlns:a16="http://schemas.microsoft.com/office/drawing/2014/main" id="{8D9E7472-644E-37FC-95B7-EA9BCE08153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4E30BD-76B7-CCD4-D895-24CC2EE39697}"/>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151121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F31E7-6301-9B0B-1408-E197575E322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F04409-2486-0392-DF4E-CDFAF027A6D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8FB9CA5-E5D0-42EA-954B-ECFA00C68BE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3DA8430-9A17-293A-C62A-C896153CA315}"/>
              </a:ext>
            </a:extLst>
          </p:cNvPr>
          <p:cNvSpPr>
            <a:spLocks noGrp="1"/>
          </p:cNvSpPr>
          <p:nvPr>
            <p:ph type="dt" sz="half" idx="10"/>
          </p:nvPr>
        </p:nvSpPr>
        <p:spPr/>
        <p:txBody>
          <a:bodyPr/>
          <a:lstStyle/>
          <a:p>
            <a:fld id="{3607CE9B-AD70-43A6-BCB0-99CED1EF10BC}" type="datetimeFigureOut">
              <a:rPr kumimoji="1" lang="ja-JP" altLang="en-US" smtClean="0"/>
              <a:t>2022/9/25</a:t>
            </a:fld>
            <a:endParaRPr kumimoji="1" lang="ja-JP" altLang="en-US"/>
          </a:p>
        </p:txBody>
      </p:sp>
      <p:sp>
        <p:nvSpPr>
          <p:cNvPr id="6" name="フッター プレースホルダー 5">
            <a:extLst>
              <a:ext uri="{FF2B5EF4-FFF2-40B4-BE49-F238E27FC236}">
                <a16:creationId xmlns:a16="http://schemas.microsoft.com/office/drawing/2014/main" id="{0B694361-7E12-881A-566C-415F7078FBF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8CEA40F-EE8F-EA40-321F-CC5785179F6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47448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62EDF-3D63-0657-D3DD-28B37BF178C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393D3B0-695A-9834-4507-6F61A0CA32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1310111-8940-9BCA-922B-A2EB4927024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24FB3E5-FE11-BB7E-8520-94B3A70449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FBC37A5-E08E-4A85-587E-BE608D8719F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480752C-C6F3-3B73-A708-AC7187B262D4}"/>
              </a:ext>
            </a:extLst>
          </p:cNvPr>
          <p:cNvSpPr>
            <a:spLocks noGrp="1"/>
          </p:cNvSpPr>
          <p:nvPr>
            <p:ph type="dt" sz="half" idx="10"/>
          </p:nvPr>
        </p:nvSpPr>
        <p:spPr/>
        <p:txBody>
          <a:bodyPr/>
          <a:lstStyle/>
          <a:p>
            <a:fld id="{3607CE9B-AD70-43A6-BCB0-99CED1EF10BC}" type="datetimeFigureOut">
              <a:rPr kumimoji="1" lang="ja-JP" altLang="en-US" smtClean="0"/>
              <a:t>2022/9/25</a:t>
            </a:fld>
            <a:endParaRPr kumimoji="1" lang="ja-JP" altLang="en-US"/>
          </a:p>
        </p:txBody>
      </p:sp>
      <p:sp>
        <p:nvSpPr>
          <p:cNvPr id="8" name="フッター プレースホルダー 7">
            <a:extLst>
              <a:ext uri="{FF2B5EF4-FFF2-40B4-BE49-F238E27FC236}">
                <a16:creationId xmlns:a16="http://schemas.microsoft.com/office/drawing/2014/main" id="{C1F2E658-016F-4657-1BF5-E3C8C4C0EBB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C8AF1DA-7475-222D-8ED8-B9D5F6725D8A}"/>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571636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12C7B7-E56E-1A2E-5DFB-869630FDF3F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15643B5-0243-93D3-CA90-2D42BFAE7049}"/>
              </a:ext>
            </a:extLst>
          </p:cNvPr>
          <p:cNvSpPr>
            <a:spLocks noGrp="1"/>
          </p:cNvSpPr>
          <p:nvPr>
            <p:ph type="dt" sz="half" idx="10"/>
          </p:nvPr>
        </p:nvSpPr>
        <p:spPr/>
        <p:txBody>
          <a:bodyPr/>
          <a:lstStyle/>
          <a:p>
            <a:fld id="{3607CE9B-AD70-43A6-BCB0-99CED1EF10BC}" type="datetimeFigureOut">
              <a:rPr kumimoji="1" lang="ja-JP" altLang="en-US" smtClean="0"/>
              <a:t>2022/9/25</a:t>
            </a:fld>
            <a:endParaRPr kumimoji="1" lang="ja-JP" altLang="en-US"/>
          </a:p>
        </p:txBody>
      </p:sp>
      <p:sp>
        <p:nvSpPr>
          <p:cNvPr id="4" name="フッター プレースホルダー 3">
            <a:extLst>
              <a:ext uri="{FF2B5EF4-FFF2-40B4-BE49-F238E27FC236}">
                <a16:creationId xmlns:a16="http://schemas.microsoft.com/office/drawing/2014/main" id="{B5963F0F-98B8-B134-B132-2A2D0371234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ABBC8E7-0DF7-A424-E3B5-2F717395B723}"/>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1980724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D75C089-B815-3EB1-98C5-FF91B0DC9F8C}"/>
              </a:ext>
            </a:extLst>
          </p:cNvPr>
          <p:cNvSpPr>
            <a:spLocks noGrp="1"/>
          </p:cNvSpPr>
          <p:nvPr>
            <p:ph type="dt" sz="half" idx="10"/>
          </p:nvPr>
        </p:nvSpPr>
        <p:spPr/>
        <p:txBody>
          <a:bodyPr/>
          <a:lstStyle/>
          <a:p>
            <a:fld id="{3607CE9B-AD70-43A6-BCB0-99CED1EF10BC}" type="datetimeFigureOut">
              <a:rPr kumimoji="1" lang="ja-JP" altLang="en-US" smtClean="0"/>
              <a:t>2022/9/25</a:t>
            </a:fld>
            <a:endParaRPr kumimoji="1" lang="ja-JP" altLang="en-US"/>
          </a:p>
        </p:txBody>
      </p:sp>
      <p:sp>
        <p:nvSpPr>
          <p:cNvPr id="3" name="フッター プレースホルダー 2">
            <a:extLst>
              <a:ext uri="{FF2B5EF4-FFF2-40B4-BE49-F238E27FC236}">
                <a16:creationId xmlns:a16="http://schemas.microsoft.com/office/drawing/2014/main" id="{D17FBF6C-2815-C34F-CA99-8E2E2E02489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767D5CE-6A4E-F63B-2A61-224ECE77439E}"/>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771859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DBEA99-96D2-7DE7-AF9A-A37CE85BFB6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DBCC79A-FE6A-D461-676C-BBF250378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1546E47-4962-3377-27B3-539B9CB28E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38BC3E2-0D25-ACF6-F4D9-71E10BE00B05}"/>
              </a:ext>
            </a:extLst>
          </p:cNvPr>
          <p:cNvSpPr>
            <a:spLocks noGrp="1"/>
          </p:cNvSpPr>
          <p:nvPr>
            <p:ph type="dt" sz="half" idx="10"/>
          </p:nvPr>
        </p:nvSpPr>
        <p:spPr/>
        <p:txBody>
          <a:bodyPr/>
          <a:lstStyle/>
          <a:p>
            <a:fld id="{3607CE9B-AD70-43A6-BCB0-99CED1EF10BC}" type="datetimeFigureOut">
              <a:rPr kumimoji="1" lang="ja-JP" altLang="en-US" smtClean="0"/>
              <a:t>2022/9/25</a:t>
            </a:fld>
            <a:endParaRPr kumimoji="1" lang="ja-JP" altLang="en-US"/>
          </a:p>
        </p:txBody>
      </p:sp>
      <p:sp>
        <p:nvSpPr>
          <p:cNvPr id="6" name="フッター プレースホルダー 5">
            <a:extLst>
              <a:ext uri="{FF2B5EF4-FFF2-40B4-BE49-F238E27FC236}">
                <a16:creationId xmlns:a16="http://schemas.microsoft.com/office/drawing/2014/main" id="{8D189475-15A1-8753-1298-B4E70CEF3A0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409D217-767B-D463-B552-839A59F1879E}"/>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765416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2C0B88-F137-FC41-AC39-3D3EF9AEB39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A5861B7-C02F-3968-66A9-224A6786E8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255BEB8-580B-52E1-6D8B-2D49240D75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17E3EF-BB39-5ED7-1925-41AE15F17736}"/>
              </a:ext>
            </a:extLst>
          </p:cNvPr>
          <p:cNvSpPr>
            <a:spLocks noGrp="1"/>
          </p:cNvSpPr>
          <p:nvPr>
            <p:ph type="dt" sz="half" idx="10"/>
          </p:nvPr>
        </p:nvSpPr>
        <p:spPr/>
        <p:txBody>
          <a:bodyPr/>
          <a:lstStyle/>
          <a:p>
            <a:fld id="{3607CE9B-AD70-43A6-BCB0-99CED1EF10BC}" type="datetimeFigureOut">
              <a:rPr kumimoji="1" lang="ja-JP" altLang="en-US" smtClean="0"/>
              <a:t>2022/9/25</a:t>
            </a:fld>
            <a:endParaRPr kumimoji="1" lang="ja-JP" altLang="en-US"/>
          </a:p>
        </p:txBody>
      </p:sp>
      <p:sp>
        <p:nvSpPr>
          <p:cNvPr id="6" name="フッター プレースホルダー 5">
            <a:extLst>
              <a:ext uri="{FF2B5EF4-FFF2-40B4-BE49-F238E27FC236}">
                <a16:creationId xmlns:a16="http://schemas.microsoft.com/office/drawing/2014/main" id="{BC53C11B-5066-B062-30E7-8E29FF30B1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4E333E-364C-8EF6-5F0F-9AE47F59FF3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857291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69A738-CB41-B2CE-4ADA-2006C1A1C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70DAF0-9FB2-45A2-4A01-24DE4926B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A3D711B-5B96-54DE-F1E8-389587116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07CE9B-AD70-43A6-BCB0-99CED1EF10BC}" type="datetimeFigureOut">
              <a:rPr kumimoji="1" lang="ja-JP" altLang="en-US" smtClean="0"/>
              <a:t>2022/9/25</a:t>
            </a:fld>
            <a:endParaRPr kumimoji="1" lang="ja-JP" altLang="en-US"/>
          </a:p>
        </p:txBody>
      </p:sp>
      <p:sp>
        <p:nvSpPr>
          <p:cNvPr id="5" name="フッター プレースホルダー 4">
            <a:extLst>
              <a:ext uri="{FF2B5EF4-FFF2-40B4-BE49-F238E27FC236}">
                <a16:creationId xmlns:a16="http://schemas.microsoft.com/office/drawing/2014/main" id="{347173FE-5FB7-E687-C3D2-C13EBD371F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3910375-F3D1-C1F1-A54D-64C0F45B1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2313671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E45FDD-1116-298C-7F8E-38F7463957E1}"/>
              </a:ext>
            </a:extLst>
          </p:cNvPr>
          <p:cNvSpPr>
            <a:spLocks noGrp="1"/>
          </p:cNvSpPr>
          <p:nvPr>
            <p:ph type="ctrTitle"/>
          </p:nvPr>
        </p:nvSpPr>
        <p:spPr>
          <a:xfrm>
            <a:off x="1524000" y="406400"/>
            <a:ext cx="9144000" cy="1912257"/>
          </a:xfrm>
        </p:spPr>
        <p:txBody>
          <a:bodyPr>
            <a:normAutofit/>
          </a:bodyPr>
          <a:lstStyle/>
          <a:p>
            <a:r>
              <a:rPr kumimoji="1" lang="ja-JP" altLang="en-US" sz="3200" dirty="0"/>
              <a:t>埋設されたパイプの位置、</a:t>
            </a:r>
            <a:r>
              <a:rPr lang="ja-JP" altLang="en-US" sz="3200" dirty="0"/>
              <a:t>方向推定のための</a:t>
            </a:r>
            <a:br>
              <a:rPr lang="en-US" altLang="ja-JP" sz="3200" dirty="0"/>
            </a:br>
            <a:r>
              <a:rPr lang="ja-JP" altLang="en-US" sz="3200" dirty="0"/>
              <a:t>偏波感受型圧縮センシング</a:t>
            </a:r>
            <a:endParaRPr kumimoji="1" lang="ja-JP" altLang="en-US" sz="3200" dirty="0"/>
          </a:p>
        </p:txBody>
      </p:sp>
      <p:sp>
        <p:nvSpPr>
          <p:cNvPr id="3" name="字幕 2">
            <a:extLst>
              <a:ext uri="{FF2B5EF4-FFF2-40B4-BE49-F238E27FC236}">
                <a16:creationId xmlns:a16="http://schemas.microsoft.com/office/drawing/2014/main" id="{CBAE8F8E-3A77-95F7-65A7-026DE1DEFB17}"/>
              </a:ext>
            </a:extLst>
          </p:cNvPr>
          <p:cNvSpPr>
            <a:spLocks noGrp="1"/>
          </p:cNvSpPr>
          <p:nvPr>
            <p:ph type="subTitle" idx="1"/>
          </p:nvPr>
        </p:nvSpPr>
        <p:spPr/>
        <p:txBody>
          <a:bodyPr/>
          <a:lstStyle/>
          <a:p>
            <a:r>
              <a:rPr kumimoji="1" lang="ja-JP" altLang="en-US" dirty="0"/>
              <a:t>廣瀬夏秋研究室　学部４年</a:t>
            </a:r>
            <a:endParaRPr kumimoji="1" lang="en-US" altLang="ja-JP" dirty="0"/>
          </a:p>
          <a:p>
            <a:r>
              <a:rPr lang="en-US" altLang="ja-JP" dirty="0"/>
              <a:t>03-210499 </a:t>
            </a:r>
            <a:r>
              <a:rPr lang="ja-JP" altLang="en-US" dirty="0"/>
              <a:t>高原陽太</a:t>
            </a:r>
            <a:endParaRPr kumimoji="1" lang="ja-JP" altLang="en-US" dirty="0"/>
          </a:p>
        </p:txBody>
      </p:sp>
    </p:spTree>
    <p:extLst>
      <p:ext uri="{BB962C8B-B14F-4D97-AF65-F5344CB8AC3E}">
        <p14:creationId xmlns:p14="http://schemas.microsoft.com/office/powerpoint/2010/main" val="378012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68E089-0E27-14F7-4D29-D70B6B15659F}"/>
              </a:ext>
            </a:extLst>
          </p:cNvPr>
          <p:cNvSpPr>
            <a:spLocks noGrp="1"/>
          </p:cNvSpPr>
          <p:nvPr>
            <p:ph type="title"/>
          </p:nvPr>
        </p:nvSpPr>
        <p:spPr>
          <a:xfrm>
            <a:off x="838200" y="365125"/>
            <a:ext cx="10515600" cy="720725"/>
          </a:xfrm>
        </p:spPr>
        <p:txBody>
          <a:bodyPr>
            <a:normAutofit/>
          </a:bodyPr>
          <a:lstStyle/>
          <a:p>
            <a:r>
              <a:rPr kumimoji="1" lang="ja-JP" altLang="en-US" sz="2800" dirty="0"/>
              <a:t>実験手法</a:t>
            </a:r>
          </a:p>
        </p:txBody>
      </p:sp>
      <p:sp>
        <p:nvSpPr>
          <p:cNvPr id="3" name="コンテンツ プレースホルダー 2">
            <a:extLst>
              <a:ext uri="{FF2B5EF4-FFF2-40B4-BE49-F238E27FC236}">
                <a16:creationId xmlns:a16="http://schemas.microsoft.com/office/drawing/2014/main" id="{D18D29F8-4537-C63F-6C4A-76E478A7B8EE}"/>
              </a:ext>
            </a:extLst>
          </p:cNvPr>
          <p:cNvSpPr>
            <a:spLocks noGrp="1"/>
          </p:cNvSpPr>
          <p:nvPr>
            <p:ph idx="1"/>
          </p:nvPr>
        </p:nvSpPr>
        <p:spPr>
          <a:xfrm>
            <a:off x="838200" y="1181100"/>
            <a:ext cx="10515600" cy="4995863"/>
          </a:xfrm>
        </p:spPr>
        <p:txBody>
          <a:bodyPr/>
          <a:lstStyle/>
          <a:p>
            <a:endParaRPr kumimoji="1" lang="en-US" altLang="ja-JP" dirty="0"/>
          </a:p>
          <a:p>
            <a:endParaRPr kumimoji="1" lang="ja-JP" altLang="en-US" dirty="0"/>
          </a:p>
        </p:txBody>
      </p:sp>
      <p:pic>
        <p:nvPicPr>
          <p:cNvPr id="5" name="図 4">
            <a:extLst>
              <a:ext uri="{FF2B5EF4-FFF2-40B4-BE49-F238E27FC236}">
                <a16:creationId xmlns:a16="http://schemas.microsoft.com/office/drawing/2014/main" id="{21FF32C3-63F0-FDA1-1BB1-920893DE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085850"/>
            <a:ext cx="4877317" cy="4995863"/>
          </a:xfrm>
          <a:prstGeom prst="rect">
            <a:avLst/>
          </a:prstGeom>
        </p:spPr>
      </p:pic>
      <p:sp>
        <p:nvSpPr>
          <p:cNvPr id="6" name="テキスト ボックス 5">
            <a:extLst>
              <a:ext uri="{FF2B5EF4-FFF2-40B4-BE49-F238E27FC236}">
                <a16:creationId xmlns:a16="http://schemas.microsoft.com/office/drawing/2014/main" id="{BAF6D105-0080-90CC-DAB8-CB4E4F09BBB6}"/>
              </a:ext>
            </a:extLst>
          </p:cNvPr>
          <p:cNvSpPr txBox="1"/>
          <p:nvPr/>
        </p:nvSpPr>
        <p:spPr>
          <a:xfrm>
            <a:off x="5876924" y="1085850"/>
            <a:ext cx="5476875" cy="923330"/>
          </a:xfrm>
          <a:prstGeom prst="rect">
            <a:avLst/>
          </a:prstGeom>
          <a:noFill/>
        </p:spPr>
        <p:txBody>
          <a:bodyPr wrap="square" rtlCol="0">
            <a:spAutoFit/>
          </a:bodyPr>
          <a:lstStyle/>
          <a:p>
            <a:r>
              <a:rPr lang="ja-JP" altLang="en-US" dirty="0"/>
              <a:t>・鉄パイプを測定範囲に埋める</a:t>
            </a:r>
            <a:endParaRPr lang="en-US" altLang="ja-JP" dirty="0"/>
          </a:p>
          <a:p>
            <a:r>
              <a:rPr lang="ja-JP" altLang="en-US" dirty="0"/>
              <a:t>・ベクトルネットワークアナライザ</a:t>
            </a:r>
            <a:r>
              <a:rPr lang="en-US" altLang="ja-JP" dirty="0"/>
              <a:t>(VNA)</a:t>
            </a:r>
            <a:r>
              <a:rPr lang="ja-JP" altLang="en-US" dirty="0"/>
              <a:t>で電磁波</a:t>
            </a:r>
            <a:endParaRPr lang="en-US" altLang="ja-JP" dirty="0"/>
          </a:p>
          <a:p>
            <a:r>
              <a:rPr kumimoji="1" lang="ja-JP" altLang="en-US" dirty="0"/>
              <a:t>を照射し、位置を移動させながら順々に測定する</a:t>
            </a:r>
          </a:p>
        </p:txBody>
      </p:sp>
      <p:pic>
        <p:nvPicPr>
          <p:cNvPr id="12" name="図 11">
            <a:extLst>
              <a:ext uri="{FF2B5EF4-FFF2-40B4-BE49-F238E27FC236}">
                <a16:creationId xmlns:a16="http://schemas.microsoft.com/office/drawing/2014/main" id="{F6C2E957-E045-1C7D-D627-0B73EC058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352" y="2886926"/>
            <a:ext cx="2395009" cy="3194787"/>
          </a:xfrm>
          <a:prstGeom prst="rect">
            <a:avLst/>
          </a:prstGeom>
        </p:spPr>
      </p:pic>
    </p:spTree>
    <p:extLst>
      <p:ext uri="{BB962C8B-B14F-4D97-AF65-F5344CB8AC3E}">
        <p14:creationId xmlns:p14="http://schemas.microsoft.com/office/powerpoint/2010/main" val="35154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EFDD5C-AF9B-9A68-9DFD-89A9C2530D66}"/>
              </a:ext>
            </a:extLst>
          </p:cNvPr>
          <p:cNvSpPr>
            <a:spLocks noGrp="1"/>
          </p:cNvSpPr>
          <p:nvPr>
            <p:ph type="title"/>
          </p:nvPr>
        </p:nvSpPr>
        <p:spPr>
          <a:xfrm>
            <a:off x="838200" y="365126"/>
            <a:ext cx="10515600" cy="737054"/>
          </a:xfrm>
        </p:spPr>
        <p:txBody>
          <a:bodyPr>
            <a:normAutofit/>
          </a:bodyPr>
          <a:lstStyle/>
          <a:p>
            <a:r>
              <a:rPr kumimoji="1" lang="ja-JP" altLang="en-US" sz="2800" dirty="0"/>
              <a:t>実験に用いたアンテナ</a:t>
            </a:r>
          </a:p>
        </p:txBody>
      </p:sp>
      <p:pic>
        <p:nvPicPr>
          <p:cNvPr id="9" name="図 8">
            <a:extLst>
              <a:ext uri="{FF2B5EF4-FFF2-40B4-BE49-F238E27FC236}">
                <a16:creationId xmlns:a16="http://schemas.microsoft.com/office/drawing/2014/main" id="{E13AEFE2-8B1D-073F-78FA-342EF37E8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55" y="1177924"/>
            <a:ext cx="5030220" cy="5314950"/>
          </a:xfrm>
          <a:prstGeom prst="rect">
            <a:avLst/>
          </a:prstGeom>
        </p:spPr>
      </p:pic>
      <p:pic>
        <p:nvPicPr>
          <p:cNvPr id="11" name="図 10">
            <a:extLst>
              <a:ext uri="{FF2B5EF4-FFF2-40B4-BE49-F238E27FC236}">
                <a16:creationId xmlns:a16="http://schemas.microsoft.com/office/drawing/2014/main" id="{B09C9C46-F2E4-94BC-840D-0C5E68F753F8}"/>
              </a:ext>
            </a:extLst>
          </p:cNvPr>
          <p:cNvPicPr>
            <a:picLocks noChangeAspect="1"/>
          </p:cNvPicPr>
          <p:nvPr/>
        </p:nvPicPr>
        <p:blipFill>
          <a:blip r:embed="rId3"/>
          <a:stretch>
            <a:fillRect/>
          </a:stretch>
        </p:blipFill>
        <p:spPr>
          <a:xfrm>
            <a:off x="6270172" y="1102180"/>
            <a:ext cx="4657856" cy="3182427"/>
          </a:xfrm>
          <a:prstGeom prst="rect">
            <a:avLst/>
          </a:prstGeom>
        </p:spPr>
      </p:pic>
      <p:sp>
        <p:nvSpPr>
          <p:cNvPr id="12" name="テキスト ボックス 11">
            <a:extLst>
              <a:ext uri="{FF2B5EF4-FFF2-40B4-BE49-F238E27FC236}">
                <a16:creationId xmlns:a16="http://schemas.microsoft.com/office/drawing/2014/main" id="{BA99C659-A7E9-145C-D518-A2A7C0BFF12E}"/>
              </a:ext>
            </a:extLst>
          </p:cNvPr>
          <p:cNvSpPr txBox="1"/>
          <p:nvPr/>
        </p:nvSpPr>
        <p:spPr>
          <a:xfrm>
            <a:off x="6213021" y="4555671"/>
            <a:ext cx="4914900" cy="1200329"/>
          </a:xfrm>
          <a:prstGeom prst="rect">
            <a:avLst/>
          </a:prstGeom>
          <a:noFill/>
        </p:spPr>
        <p:txBody>
          <a:bodyPr wrap="square" rtlCol="0">
            <a:spAutoFit/>
          </a:bodyPr>
          <a:lstStyle/>
          <a:p>
            <a:r>
              <a:rPr kumimoji="1" lang="ja-JP" altLang="en-US" dirty="0"/>
              <a:t>・左図のように電界</a:t>
            </a:r>
            <a:r>
              <a:rPr kumimoji="1" lang="en-US" altLang="ja-JP" dirty="0"/>
              <a:t>E</a:t>
            </a:r>
            <a:r>
              <a:rPr kumimoji="1" lang="ja-JP" altLang="en-US" dirty="0"/>
              <a:t>が振動する</a:t>
            </a:r>
            <a:r>
              <a:rPr kumimoji="1" lang="en-US" altLang="ja-JP" dirty="0"/>
              <a:t>(</a:t>
            </a:r>
            <a:r>
              <a:rPr kumimoji="1" lang="ja-JP" altLang="en-US" dirty="0"/>
              <a:t>偏波の向き</a:t>
            </a:r>
            <a:r>
              <a:rPr kumimoji="1" lang="en-US" altLang="ja-JP" dirty="0"/>
              <a:t>)</a:t>
            </a:r>
          </a:p>
          <a:p>
            <a:r>
              <a:rPr kumimoji="1" lang="ja-JP" altLang="en-US" dirty="0"/>
              <a:t>・図のように向かいあった送信アンテナと受信アンテナを</a:t>
            </a:r>
            <a:r>
              <a:rPr kumimoji="1" lang="en-US" altLang="ja-JP" dirty="0"/>
              <a:t>sweep</a:t>
            </a:r>
            <a:r>
              <a:rPr kumimoji="1" lang="ja-JP" altLang="en-US" dirty="0"/>
              <a:t>して計測を行う</a:t>
            </a:r>
          </a:p>
          <a:p>
            <a:endParaRPr kumimoji="1" lang="ja-JP" altLang="en-US" dirty="0"/>
          </a:p>
        </p:txBody>
      </p:sp>
    </p:spTree>
    <p:extLst>
      <p:ext uri="{BB962C8B-B14F-4D97-AF65-F5344CB8AC3E}">
        <p14:creationId xmlns:p14="http://schemas.microsoft.com/office/powerpoint/2010/main" val="14752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0B4C4-4DB3-8674-678B-3C387BF97582}"/>
              </a:ext>
            </a:extLst>
          </p:cNvPr>
          <p:cNvSpPr>
            <a:spLocks noGrp="1"/>
          </p:cNvSpPr>
          <p:nvPr>
            <p:ph type="title"/>
          </p:nvPr>
        </p:nvSpPr>
        <p:spPr>
          <a:xfrm>
            <a:off x="838200" y="365126"/>
            <a:ext cx="10515600" cy="730250"/>
          </a:xfrm>
        </p:spPr>
        <p:txBody>
          <a:bodyPr>
            <a:normAutofit/>
          </a:bodyPr>
          <a:lstStyle/>
          <a:p>
            <a:r>
              <a:rPr kumimoji="1" lang="ja-JP" altLang="en-US" sz="2800" dirty="0"/>
              <a:t>実験手法</a:t>
            </a:r>
          </a:p>
        </p:txBody>
      </p:sp>
      <p:pic>
        <p:nvPicPr>
          <p:cNvPr id="5" name="コンテンツ プレースホルダー 4">
            <a:extLst>
              <a:ext uri="{FF2B5EF4-FFF2-40B4-BE49-F238E27FC236}">
                <a16:creationId xmlns:a16="http://schemas.microsoft.com/office/drawing/2014/main" id="{65C94B3A-56C9-139A-B104-5F9B56E270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36" y="1181101"/>
            <a:ext cx="6493074" cy="5495924"/>
          </a:xfrm>
        </p:spPr>
      </p:pic>
      <p:sp>
        <p:nvSpPr>
          <p:cNvPr id="7" name="テキスト ボックス 6">
            <a:extLst>
              <a:ext uri="{FF2B5EF4-FFF2-40B4-BE49-F238E27FC236}">
                <a16:creationId xmlns:a16="http://schemas.microsoft.com/office/drawing/2014/main" id="{FF05B7E5-418F-DAA0-9418-1851779EEBD6}"/>
              </a:ext>
            </a:extLst>
          </p:cNvPr>
          <p:cNvSpPr txBox="1"/>
          <p:nvPr/>
        </p:nvSpPr>
        <p:spPr>
          <a:xfrm>
            <a:off x="6310312" y="580936"/>
            <a:ext cx="4976813" cy="1200329"/>
          </a:xfrm>
          <a:prstGeom prst="rect">
            <a:avLst/>
          </a:prstGeom>
          <a:noFill/>
        </p:spPr>
        <p:txBody>
          <a:bodyPr wrap="square" rtlCol="0">
            <a:spAutoFit/>
          </a:bodyPr>
          <a:lstStyle/>
          <a:p>
            <a:r>
              <a:rPr kumimoji="1" lang="en-US" altLang="ja-JP" dirty="0"/>
              <a:t>(</a:t>
            </a:r>
            <a:r>
              <a:rPr kumimoji="1" lang="en-US" altLang="ja-JP" dirty="0" err="1"/>
              <a:t>x,y</a:t>
            </a:r>
            <a:r>
              <a:rPr kumimoji="1" lang="en-US" altLang="ja-JP" dirty="0"/>
              <a:t>)</a:t>
            </a:r>
            <a:r>
              <a:rPr kumimoji="1" lang="ja-JP" altLang="en-US" dirty="0"/>
              <a:t>座標に関して</a:t>
            </a:r>
            <a:r>
              <a:rPr lang="en-US" altLang="ja-JP" dirty="0"/>
              <a:t>5mm</a:t>
            </a:r>
            <a:r>
              <a:rPr lang="ja-JP" altLang="en-US" dirty="0"/>
              <a:t>間隔ごとに移動し、それぞれの</a:t>
            </a:r>
            <a:r>
              <a:rPr lang="en-US" altLang="ja-JP" dirty="0"/>
              <a:t>(</a:t>
            </a:r>
            <a:r>
              <a:rPr lang="en-US" altLang="ja-JP" dirty="0" err="1"/>
              <a:t>x,y</a:t>
            </a:r>
            <a:r>
              <a:rPr lang="en-US" altLang="ja-JP" dirty="0"/>
              <a:t>)</a:t>
            </a:r>
            <a:r>
              <a:rPr lang="ja-JP" altLang="en-US" dirty="0"/>
              <a:t>座標で</a:t>
            </a:r>
            <a:r>
              <a:rPr lang="en-US" altLang="ja-JP" dirty="0"/>
              <a:t>1-11GHz</a:t>
            </a:r>
            <a:r>
              <a:rPr lang="ja-JP" altLang="en-US" dirty="0"/>
              <a:t>まで等間隔に周波数を照射し、</a:t>
            </a:r>
            <a:r>
              <a:rPr lang="en-US" altLang="ja-JP" dirty="0"/>
              <a:t>201</a:t>
            </a:r>
            <a:r>
              <a:rPr lang="ja-JP" altLang="en-US" dirty="0"/>
              <a:t>点計測した</a:t>
            </a:r>
            <a:endParaRPr lang="en-US" altLang="ja-JP" dirty="0"/>
          </a:p>
          <a:p>
            <a:r>
              <a:rPr lang="en-US" altLang="ja-JP" dirty="0"/>
              <a:t>300mm×300mm</a:t>
            </a:r>
            <a:r>
              <a:rPr lang="ja-JP" altLang="en-US" dirty="0"/>
              <a:t>について行った</a:t>
            </a:r>
            <a:endParaRPr lang="en-US" altLang="ja-JP" dirty="0"/>
          </a:p>
        </p:txBody>
      </p:sp>
      <p:sp>
        <p:nvSpPr>
          <p:cNvPr id="12" name="テキスト ボックス 11">
            <a:extLst>
              <a:ext uri="{FF2B5EF4-FFF2-40B4-BE49-F238E27FC236}">
                <a16:creationId xmlns:a16="http://schemas.microsoft.com/office/drawing/2014/main" id="{A1527D17-5683-AD27-3DC6-195743A5D5D9}"/>
              </a:ext>
            </a:extLst>
          </p:cNvPr>
          <p:cNvSpPr txBox="1"/>
          <p:nvPr/>
        </p:nvSpPr>
        <p:spPr>
          <a:xfrm>
            <a:off x="6310311" y="5267414"/>
            <a:ext cx="4976813" cy="646331"/>
          </a:xfrm>
          <a:prstGeom prst="rect">
            <a:avLst/>
          </a:prstGeom>
          <a:noFill/>
        </p:spPr>
        <p:txBody>
          <a:bodyPr wrap="square" rtlCol="0">
            <a:spAutoFit/>
          </a:bodyPr>
          <a:lstStyle/>
          <a:p>
            <a:r>
              <a:rPr kumimoji="1" lang="ja-JP" altLang="en-US" dirty="0"/>
              <a:t>・図のように向かいあった送信アンテナと受信アンテナを</a:t>
            </a:r>
            <a:r>
              <a:rPr kumimoji="1" lang="en-US" altLang="ja-JP" dirty="0"/>
              <a:t>sweep</a:t>
            </a:r>
            <a:r>
              <a:rPr kumimoji="1" lang="ja-JP" altLang="en-US" dirty="0"/>
              <a:t>して計測を行う</a:t>
            </a:r>
          </a:p>
        </p:txBody>
      </p:sp>
      <p:pic>
        <p:nvPicPr>
          <p:cNvPr id="16" name="図 15">
            <a:extLst>
              <a:ext uri="{FF2B5EF4-FFF2-40B4-BE49-F238E27FC236}">
                <a16:creationId xmlns:a16="http://schemas.microsoft.com/office/drawing/2014/main" id="{B89E99E7-DE5E-62A2-D270-69B19E58D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446" y="1878656"/>
            <a:ext cx="3503160" cy="3198080"/>
          </a:xfrm>
          <a:prstGeom prst="rect">
            <a:avLst/>
          </a:prstGeom>
        </p:spPr>
      </p:pic>
    </p:spTree>
    <p:extLst>
      <p:ext uri="{BB962C8B-B14F-4D97-AF65-F5344CB8AC3E}">
        <p14:creationId xmlns:p14="http://schemas.microsoft.com/office/powerpoint/2010/main" val="287521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090EB-8EB2-EB1B-8CA2-D0E2297BC99E}"/>
              </a:ext>
            </a:extLst>
          </p:cNvPr>
          <p:cNvSpPr>
            <a:spLocks noGrp="1"/>
          </p:cNvSpPr>
          <p:nvPr>
            <p:ph type="title"/>
          </p:nvPr>
        </p:nvSpPr>
        <p:spPr>
          <a:xfrm>
            <a:off x="838200" y="155575"/>
            <a:ext cx="10515600" cy="549275"/>
          </a:xfrm>
        </p:spPr>
        <p:txBody>
          <a:bodyPr>
            <a:normAutofit/>
          </a:bodyPr>
          <a:lstStyle/>
          <a:p>
            <a:r>
              <a:rPr kumimoji="1" lang="ja-JP" altLang="en-US" sz="2400" dirty="0"/>
              <a:t>結果</a:t>
            </a:r>
            <a:r>
              <a:rPr kumimoji="1" lang="en-US" altLang="ja-JP" sz="2400" dirty="0"/>
              <a:t>(</a:t>
            </a:r>
            <a:r>
              <a:rPr kumimoji="1" lang="ja-JP" altLang="en-US" sz="2400" dirty="0"/>
              <a:t>偏波の向きとパイプの向きが平行</a:t>
            </a:r>
            <a:r>
              <a:rPr kumimoji="1" lang="en-US" altLang="ja-JP" sz="2400" dirty="0"/>
              <a:t>)</a:t>
            </a:r>
            <a:endParaRPr kumimoji="1" lang="ja-JP" altLang="en-US" sz="2400" dirty="0"/>
          </a:p>
        </p:txBody>
      </p:sp>
      <p:pic>
        <p:nvPicPr>
          <p:cNvPr id="11" name="図 10">
            <a:extLst>
              <a:ext uri="{FF2B5EF4-FFF2-40B4-BE49-F238E27FC236}">
                <a16:creationId xmlns:a16="http://schemas.microsoft.com/office/drawing/2014/main" id="{2831077C-39C2-42DC-AA01-7F3618D42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025" y="1904999"/>
            <a:ext cx="8943975" cy="4724401"/>
          </a:xfrm>
          <a:prstGeom prst="rect">
            <a:avLst/>
          </a:prstGeom>
        </p:spPr>
      </p:pic>
      <p:sp>
        <p:nvSpPr>
          <p:cNvPr id="15" name="テキスト ボックス 14">
            <a:extLst>
              <a:ext uri="{FF2B5EF4-FFF2-40B4-BE49-F238E27FC236}">
                <a16:creationId xmlns:a16="http://schemas.microsoft.com/office/drawing/2014/main" id="{6164890E-649B-D715-BC5D-3E44157641B2}"/>
              </a:ext>
            </a:extLst>
          </p:cNvPr>
          <p:cNvSpPr txBox="1"/>
          <p:nvPr/>
        </p:nvSpPr>
        <p:spPr>
          <a:xfrm>
            <a:off x="4162425" y="904875"/>
            <a:ext cx="5200650" cy="646331"/>
          </a:xfrm>
          <a:prstGeom prst="rect">
            <a:avLst/>
          </a:prstGeom>
          <a:noFill/>
        </p:spPr>
        <p:txBody>
          <a:bodyPr wrap="square" rtlCol="0">
            <a:spAutoFit/>
          </a:bodyPr>
          <a:lstStyle/>
          <a:p>
            <a:r>
              <a:rPr kumimoji="1" lang="ja-JP" altLang="en-US" dirty="0"/>
              <a:t>・</a:t>
            </a:r>
            <a:r>
              <a:rPr kumimoji="1" lang="en-US" altLang="ja-JP" dirty="0"/>
              <a:t>y=0.1</a:t>
            </a:r>
            <a:r>
              <a:rPr kumimoji="1" lang="ja-JP" altLang="en-US" dirty="0"/>
              <a:t>、</a:t>
            </a:r>
            <a:r>
              <a:rPr kumimoji="1" lang="en-US" altLang="ja-JP" dirty="0"/>
              <a:t>x</a:t>
            </a:r>
            <a:r>
              <a:rPr kumimoji="1" lang="ja-JP" altLang="en-US" dirty="0"/>
              <a:t>軸に平行に埋めた</a:t>
            </a:r>
            <a:endParaRPr kumimoji="1" lang="en-US" altLang="ja-JP" dirty="0"/>
          </a:p>
          <a:p>
            <a:r>
              <a:rPr kumimoji="1" lang="ja-JP" altLang="en-US" dirty="0"/>
              <a:t>・左が振幅、右が位相</a:t>
            </a:r>
          </a:p>
        </p:txBody>
      </p:sp>
      <p:pic>
        <p:nvPicPr>
          <p:cNvPr id="19" name="コンテンツ プレースホルダー 18">
            <a:extLst>
              <a:ext uri="{FF2B5EF4-FFF2-40B4-BE49-F238E27FC236}">
                <a16:creationId xmlns:a16="http://schemas.microsoft.com/office/drawing/2014/main" id="{B01BE032-446D-3B44-7259-FCFA8B299A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06" y="904875"/>
            <a:ext cx="3262031" cy="4351338"/>
          </a:xfrm>
        </p:spPr>
      </p:pic>
      <p:sp>
        <p:nvSpPr>
          <p:cNvPr id="20" name="テキスト ボックス 19">
            <a:extLst>
              <a:ext uri="{FF2B5EF4-FFF2-40B4-BE49-F238E27FC236}">
                <a16:creationId xmlns:a16="http://schemas.microsoft.com/office/drawing/2014/main" id="{06207BB2-7BCF-6EF3-947C-A0F0044D5367}"/>
              </a:ext>
            </a:extLst>
          </p:cNvPr>
          <p:cNvSpPr txBox="1"/>
          <p:nvPr/>
        </p:nvSpPr>
        <p:spPr>
          <a:xfrm>
            <a:off x="440871" y="5608864"/>
            <a:ext cx="2996293" cy="369332"/>
          </a:xfrm>
          <a:prstGeom prst="rect">
            <a:avLst/>
          </a:prstGeom>
          <a:noFill/>
        </p:spPr>
        <p:txBody>
          <a:bodyPr wrap="square" rtlCol="0">
            <a:spAutoFit/>
          </a:bodyPr>
          <a:lstStyle/>
          <a:p>
            <a:r>
              <a:rPr kumimoji="1" lang="ja-JP" altLang="en-US" dirty="0"/>
              <a:t>・振幅からは読み取れない</a:t>
            </a:r>
          </a:p>
        </p:txBody>
      </p:sp>
    </p:spTree>
    <p:extLst>
      <p:ext uri="{BB962C8B-B14F-4D97-AF65-F5344CB8AC3E}">
        <p14:creationId xmlns:p14="http://schemas.microsoft.com/office/powerpoint/2010/main" val="1904079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A8C8805-7C32-0C9D-1DDD-3F36C1D06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82613" cy="3495247"/>
          </a:xfrm>
          <a:prstGeom prst="rect">
            <a:avLst/>
          </a:prstGeom>
        </p:spPr>
      </p:pic>
      <p:pic>
        <p:nvPicPr>
          <p:cNvPr id="7" name="図 6">
            <a:extLst>
              <a:ext uri="{FF2B5EF4-FFF2-40B4-BE49-F238E27FC236}">
                <a16:creationId xmlns:a16="http://schemas.microsoft.com/office/drawing/2014/main" id="{FC38AB4A-AA3C-21A1-D5EC-4EEE9ADB0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3" y="3322376"/>
            <a:ext cx="7382613" cy="3478474"/>
          </a:xfrm>
          <a:prstGeom prst="rect">
            <a:avLst/>
          </a:prstGeom>
        </p:spPr>
      </p:pic>
      <p:sp>
        <p:nvSpPr>
          <p:cNvPr id="8" name="テキスト ボックス 7">
            <a:extLst>
              <a:ext uri="{FF2B5EF4-FFF2-40B4-BE49-F238E27FC236}">
                <a16:creationId xmlns:a16="http://schemas.microsoft.com/office/drawing/2014/main" id="{E36383EF-6445-90C0-24A4-4AF9F6DC50DF}"/>
              </a:ext>
            </a:extLst>
          </p:cNvPr>
          <p:cNvSpPr txBox="1"/>
          <p:nvPr/>
        </p:nvSpPr>
        <p:spPr>
          <a:xfrm>
            <a:off x="7896224" y="600074"/>
            <a:ext cx="4295775" cy="5262979"/>
          </a:xfrm>
          <a:prstGeom prst="rect">
            <a:avLst/>
          </a:prstGeom>
          <a:noFill/>
        </p:spPr>
        <p:txBody>
          <a:bodyPr wrap="square" rtlCol="0">
            <a:spAutoFit/>
          </a:bodyPr>
          <a:lstStyle/>
          <a:p>
            <a:r>
              <a:rPr lang="ja-JP" altLang="en-US" sz="2400" dirty="0"/>
              <a:t>・地表面での反射が大きく</a:t>
            </a:r>
            <a:endParaRPr lang="en-US" altLang="ja-JP" sz="2400" dirty="0"/>
          </a:p>
          <a:p>
            <a:r>
              <a:rPr kumimoji="1" lang="ja-JP" altLang="en-US" sz="2400" dirty="0"/>
              <a:t>　それゆえに可視化しにくい</a:t>
            </a:r>
            <a:endParaRPr kumimoji="1" lang="en-US" altLang="ja-JP" sz="2400" dirty="0"/>
          </a:p>
          <a:p>
            <a:r>
              <a:rPr kumimoji="1" lang="ja-JP" altLang="en-US" sz="2400" dirty="0"/>
              <a:t>・地表面で大部分が反射している</a:t>
            </a:r>
            <a:endParaRPr kumimoji="1" lang="en-US" altLang="ja-JP" sz="2400" dirty="0"/>
          </a:p>
          <a:p>
            <a:r>
              <a:rPr lang="ja-JP" altLang="en-US" sz="2400" dirty="0"/>
              <a:t>→地中に到達し、実際に反射して帰ってくる成分は小さい</a:t>
            </a:r>
            <a:endParaRPr lang="en-US" altLang="ja-JP" sz="2400" dirty="0"/>
          </a:p>
          <a:p>
            <a:r>
              <a:rPr kumimoji="1" lang="ja-JP" altLang="en-US" sz="2400" dirty="0"/>
              <a:t>→地表面反射の除去が重要になってくる</a:t>
            </a:r>
            <a:endParaRPr kumimoji="1" lang="en-US" altLang="ja-JP" sz="2400" dirty="0"/>
          </a:p>
          <a:p>
            <a:endParaRPr kumimoji="1" lang="en-US" altLang="ja-JP" sz="2400" dirty="0"/>
          </a:p>
          <a:p>
            <a:r>
              <a:rPr lang="ja-JP" altLang="en-US" sz="2400" dirty="0"/>
              <a:t>・振幅による検知が難しい場合でも</a:t>
            </a:r>
            <a:r>
              <a:rPr lang="en-US" altLang="ja-JP" sz="2400" dirty="0"/>
              <a:t>(</a:t>
            </a:r>
            <a:r>
              <a:rPr lang="ja-JP" altLang="en-US" sz="2400" dirty="0"/>
              <a:t>地表面反射などが原因で</a:t>
            </a:r>
            <a:r>
              <a:rPr lang="en-US" altLang="ja-JP" sz="2400" dirty="0"/>
              <a:t>)</a:t>
            </a:r>
            <a:r>
              <a:rPr lang="ja-JP" altLang="en-US" sz="2400" dirty="0"/>
              <a:t>位相なら見ることができたりする</a:t>
            </a:r>
            <a:endParaRPr lang="en-US" altLang="ja-JP" sz="2400" dirty="0"/>
          </a:p>
          <a:p>
            <a:endParaRPr kumimoji="1" lang="ja-JP" altLang="en-US" sz="2400" dirty="0"/>
          </a:p>
        </p:txBody>
      </p:sp>
    </p:spTree>
    <p:extLst>
      <p:ext uri="{BB962C8B-B14F-4D97-AF65-F5344CB8AC3E}">
        <p14:creationId xmlns:p14="http://schemas.microsoft.com/office/powerpoint/2010/main" val="2128768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6757C-B321-BA26-2856-3A1A52D2204C}"/>
              </a:ext>
            </a:extLst>
          </p:cNvPr>
          <p:cNvSpPr>
            <a:spLocks noGrp="1"/>
          </p:cNvSpPr>
          <p:nvPr>
            <p:ph type="title"/>
          </p:nvPr>
        </p:nvSpPr>
        <p:spPr>
          <a:xfrm>
            <a:off x="838200" y="0"/>
            <a:ext cx="10515600" cy="825500"/>
          </a:xfrm>
        </p:spPr>
        <p:txBody>
          <a:bodyPr>
            <a:normAutofit/>
          </a:bodyPr>
          <a:lstStyle/>
          <a:p>
            <a:r>
              <a:rPr lang="ja-JP" altLang="en-US" sz="2800" dirty="0"/>
              <a:t>パイプの向きと偏波の向きの比較</a:t>
            </a:r>
            <a:endParaRPr kumimoji="1" lang="ja-JP" altLang="en-US" sz="2800" dirty="0"/>
          </a:p>
        </p:txBody>
      </p:sp>
      <p:pic>
        <p:nvPicPr>
          <p:cNvPr id="4" name="図 3">
            <a:extLst>
              <a:ext uri="{FF2B5EF4-FFF2-40B4-BE49-F238E27FC236}">
                <a16:creationId xmlns:a16="http://schemas.microsoft.com/office/drawing/2014/main" id="{6E88753E-A755-2579-CAB2-0B923D005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2" y="1054100"/>
            <a:ext cx="5942978" cy="4120019"/>
          </a:xfrm>
          <a:prstGeom prst="rect">
            <a:avLst/>
          </a:prstGeom>
        </p:spPr>
      </p:pic>
      <p:pic>
        <p:nvPicPr>
          <p:cNvPr id="6" name="図 5">
            <a:extLst>
              <a:ext uri="{FF2B5EF4-FFF2-40B4-BE49-F238E27FC236}">
                <a16:creationId xmlns:a16="http://schemas.microsoft.com/office/drawing/2014/main" id="{ED002E66-1A6C-D054-EF73-F6E71A256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076" y="1054100"/>
            <a:ext cx="6234062" cy="4120019"/>
          </a:xfrm>
          <a:prstGeom prst="rect">
            <a:avLst/>
          </a:prstGeom>
        </p:spPr>
      </p:pic>
      <p:sp>
        <p:nvSpPr>
          <p:cNvPr id="7" name="テキスト ボックス 6">
            <a:extLst>
              <a:ext uri="{FF2B5EF4-FFF2-40B4-BE49-F238E27FC236}">
                <a16:creationId xmlns:a16="http://schemas.microsoft.com/office/drawing/2014/main" id="{67CC3622-D00E-15D9-BD29-89414387988B}"/>
              </a:ext>
            </a:extLst>
          </p:cNvPr>
          <p:cNvSpPr txBox="1"/>
          <p:nvPr/>
        </p:nvSpPr>
        <p:spPr>
          <a:xfrm>
            <a:off x="2032907" y="6188529"/>
            <a:ext cx="6613072" cy="369332"/>
          </a:xfrm>
          <a:prstGeom prst="rect">
            <a:avLst/>
          </a:prstGeom>
          <a:noFill/>
        </p:spPr>
        <p:txBody>
          <a:bodyPr wrap="square" rtlCol="0">
            <a:spAutoFit/>
          </a:bodyPr>
          <a:lstStyle/>
          <a:p>
            <a:r>
              <a:rPr kumimoji="1" lang="ja-JP" altLang="en-US" dirty="0"/>
              <a:t>・アンテナ面で振動する偏波とパイプの向きを変えて比較</a:t>
            </a:r>
          </a:p>
        </p:txBody>
      </p:sp>
      <p:sp>
        <p:nvSpPr>
          <p:cNvPr id="8" name="テキスト ボックス 7">
            <a:extLst>
              <a:ext uri="{FF2B5EF4-FFF2-40B4-BE49-F238E27FC236}">
                <a16:creationId xmlns:a16="http://schemas.microsoft.com/office/drawing/2014/main" id="{6AA1C21B-1C40-0C3F-27BC-E72828FC2964}"/>
              </a:ext>
            </a:extLst>
          </p:cNvPr>
          <p:cNvSpPr txBox="1"/>
          <p:nvPr/>
        </p:nvSpPr>
        <p:spPr>
          <a:xfrm>
            <a:off x="1028700" y="5402719"/>
            <a:ext cx="3800475" cy="369332"/>
          </a:xfrm>
          <a:prstGeom prst="rect">
            <a:avLst/>
          </a:prstGeom>
          <a:noFill/>
        </p:spPr>
        <p:txBody>
          <a:bodyPr wrap="square" rtlCol="0">
            <a:spAutoFit/>
          </a:bodyPr>
          <a:lstStyle/>
          <a:p>
            <a:r>
              <a:rPr kumimoji="1" lang="ja-JP" altLang="en-US" dirty="0"/>
              <a:t>偏波の向きとパイプの向きが平行</a:t>
            </a:r>
          </a:p>
        </p:txBody>
      </p:sp>
      <p:sp>
        <p:nvSpPr>
          <p:cNvPr id="9" name="テキスト ボックス 8">
            <a:extLst>
              <a:ext uri="{FF2B5EF4-FFF2-40B4-BE49-F238E27FC236}">
                <a16:creationId xmlns:a16="http://schemas.microsoft.com/office/drawing/2014/main" id="{9A52F638-A6FC-A3B3-2329-8CDEF9361A5F}"/>
              </a:ext>
            </a:extLst>
          </p:cNvPr>
          <p:cNvSpPr txBox="1"/>
          <p:nvPr/>
        </p:nvSpPr>
        <p:spPr>
          <a:xfrm>
            <a:off x="7553325" y="5398512"/>
            <a:ext cx="3800475" cy="369332"/>
          </a:xfrm>
          <a:prstGeom prst="rect">
            <a:avLst/>
          </a:prstGeom>
          <a:noFill/>
        </p:spPr>
        <p:txBody>
          <a:bodyPr wrap="square" rtlCol="0">
            <a:spAutoFit/>
          </a:bodyPr>
          <a:lstStyle/>
          <a:p>
            <a:r>
              <a:rPr kumimoji="1" lang="ja-JP" altLang="en-US" dirty="0"/>
              <a:t>偏波の向きとパイプの向きが垂直</a:t>
            </a:r>
          </a:p>
        </p:txBody>
      </p:sp>
    </p:spTree>
    <p:extLst>
      <p:ext uri="{BB962C8B-B14F-4D97-AF65-F5344CB8AC3E}">
        <p14:creationId xmlns:p14="http://schemas.microsoft.com/office/powerpoint/2010/main" val="255286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4F99C0C-1397-75C6-E381-352677A4F905}"/>
              </a:ext>
            </a:extLst>
          </p:cNvPr>
          <p:cNvSpPr>
            <a:spLocks noGrp="1"/>
          </p:cNvSpPr>
          <p:nvPr>
            <p:ph type="title"/>
          </p:nvPr>
        </p:nvSpPr>
        <p:spPr>
          <a:xfrm>
            <a:off x="762000" y="-1"/>
            <a:ext cx="10515600" cy="828675"/>
          </a:xfrm>
        </p:spPr>
        <p:txBody>
          <a:bodyPr>
            <a:normAutofit/>
          </a:bodyPr>
          <a:lstStyle/>
          <a:p>
            <a:r>
              <a:rPr lang="ja-JP" altLang="en-US" sz="2800" dirty="0"/>
              <a:t>パイプの向きと偏波の向きの比較</a:t>
            </a:r>
          </a:p>
        </p:txBody>
      </p:sp>
      <p:pic>
        <p:nvPicPr>
          <p:cNvPr id="11" name="図 10">
            <a:extLst>
              <a:ext uri="{FF2B5EF4-FFF2-40B4-BE49-F238E27FC236}">
                <a16:creationId xmlns:a16="http://schemas.microsoft.com/office/drawing/2014/main" id="{740B2307-EA1C-FD53-6E47-9C1B9E2CA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47" y="1728440"/>
            <a:ext cx="6096000" cy="2872259"/>
          </a:xfrm>
          <a:prstGeom prst="rect">
            <a:avLst/>
          </a:prstGeom>
        </p:spPr>
      </p:pic>
      <p:pic>
        <p:nvPicPr>
          <p:cNvPr id="13" name="図 12">
            <a:extLst>
              <a:ext uri="{FF2B5EF4-FFF2-40B4-BE49-F238E27FC236}">
                <a16:creationId xmlns:a16="http://schemas.microsoft.com/office/drawing/2014/main" id="{B9B910B9-3DED-2296-91F8-D0C449170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8439"/>
            <a:ext cx="5967553" cy="2872259"/>
          </a:xfrm>
          <a:prstGeom prst="rect">
            <a:avLst/>
          </a:prstGeom>
        </p:spPr>
      </p:pic>
      <p:sp>
        <p:nvSpPr>
          <p:cNvPr id="15" name="テキスト ボックス 14">
            <a:extLst>
              <a:ext uri="{FF2B5EF4-FFF2-40B4-BE49-F238E27FC236}">
                <a16:creationId xmlns:a16="http://schemas.microsoft.com/office/drawing/2014/main" id="{1496B299-3BD6-100B-9A11-287F787D312C}"/>
              </a:ext>
            </a:extLst>
          </p:cNvPr>
          <p:cNvSpPr txBox="1"/>
          <p:nvPr/>
        </p:nvSpPr>
        <p:spPr>
          <a:xfrm>
            <a:off x="2309672" y="4924425"/>
            <a:ext cx="2667000" cy="369332"/>
          </a:xfrm>
          <a:prstGeom prst="rect">
            <a:avLst/>
          </a:prstGeom>
          <a:noFill/>
        </p:spPr>
        <p:txBody>
          <a:bodyPr wrap="square" rtlCol="0">
            <a:spAutoFit/>
          </a:bodyPr>
          <a:lstStyle/>
          <a:p>
            <a:r>
              <a:rPr lang="ja-JP" altLang="en-US" dirty="0"/>
              <a:t>偏波の向きが平行</a:t>
            </a:r>
            <a:endParaRPr kumimoji="1" lang="en-US" altLang="ja-JP" dirty="0"/>
          </a:p>
        </p:txBody>
      </p:sp>
      <p:sp>
        <p:nvSpPr>
          <p:cNvPr id="16" name="テキスト ボックス 15">
            <a:extLst>
              <a:ext uri="{FF2B5EF4-FFF2-40B4-BE49-F238E27FC236}">
                <a16:creationId xmlns:a16="http://schemas.microsoft.com/office/drawing/2014/main" id="{26E16213-CBAD-CAA9-406F-968F15BF4263}"/>
              </a:ext>
            </a:extLst>
          </p:cNvPr>
          <p:cNvSpPr txBox="1"/>
          <p:nvPr/>
        </p:nvSpPr>
        <p:spPr>
          <a:xfrm>
            <a:off x="8203476" y="5019675"/>
            <a:ext cx="2667000" cy="369332"/>
          </a:xfrm>
          <a:prstGeom prst="rect">
            <a:avLst/>
          </a:prstGeom>
          <a:noFill/>
        </p:spPr>
        <p:txBody>
          <a:bodyPr wrap="square" rtlCol="0">
            <a:spAutoFit/>
          </a:bodyPr>
          <a:lstStyle/>
          <a:p>
            <a:r>
              <a:rPr lang="ja-JP" altLang="en-US" dirty="0"/>
              <a:t>偏波の向きが垂直</a:t>
            </a:r>
            <a:endParaRPr kumimoji="1" lang="en-US" altLang="ja-JP" dirty="0"/>
          </a:p>
        </p:txBody>
      </p:sp>
      <p:sp>
        <p:nvSpPr>
          <p:cNvPr id="17" name="テキスト ボックス 16">
            <a:extLst>
              <a:ext uri="{FF2B5EF4-FFF2-40B4-BE49-F238E27FC236}">
                <a16:creationId xmlns:a16="http://schemas.microsoft.com/office/drawing/2014/main" id="{FC2CD784-A622-3C39-0634-CA948000290C}"/>
              </a:ext>
            </a:extLst>
          </p:cNvPr>
          <p:cNvSpPr txBox="1"/>
          <p:nvPr/>
        </p:nvSpPr>
        <p:spPr>
          <a:xfrm>
            <a:off x="590550" y="5619750"/>
            <a:ext cx="10829925" cy="923330"/>
          </a:xfrm>
          <a:prstGeom prst="rect">
            <a:avLst/>
          </a:prstGeom>
          <a:noFill/>
        </p:spPr>
        <p:txBody>
          <a:bodyPr wrap="square" rtlCol="0">
            <a:spAutoFit/>
          </a:bodyPr>
          <a:lstStyle/>
          <a:p>
            <a:r>
              <a:rPr kumimoji="1" lang="ja-JP" altLang="en-US" dirty="0"/>
              <a:t>・偏波の向きとパイプの向きを揃えたほうがより可視化できている</a:t>
            </a:r>
            <a:endParaRPr kumimoji="1" lang="en-US" altLang="ja-JP" dirty="0"/>
          </a:p>
          <a:p>
            <a:r>
              <a:rPr kumimoji="1" lang="ja-JP" altLang="en-US" dirty="0"/>
              <a:t>　</a:t>
            </a:r>
            <a:endParaRPr kumimoji="1" lang="en-US" altLang="ja-JP" dirty="0"/>
          </a:p>
          <a:p>
            <a:endParaRPr kumimoji="1" lang="ja-JP" altLang="en-US" dirty="0"/>
          </a:p>
        </p:txBody>
      </p:sp>
    </p:spTree>
    <p:extLst>
      <p:ext uri="{BB962C8B-B14F-4D97-AF65-F5344CB8AC3E}">
        <p14:creationId xmlns:p14="http://schemas.microsoft.com/office/powerpoint/2010/main" val="263537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224E1-88BB-2E32-6639-6C547054254F}"/>
              </a:ext>
            </a:extLst>
          </p:cNvPr>
          <p:cNvSpPr>
            <a:spLocks noGrp="1"/>
          </p:cNvSpPr>
          <p:nvPr>
            <p:ph type="title"/>
          </p:nvPr>
        </p:nvSpPr>
        <p:spPr>
          <a:xfrm>
            <a:off x="838200" y="365126"/>
            <a:ext cx="10515600" cy="667808"/>
          </a:xfrm>
        </p:spPr>
        <p:txBody>
          <a:bodyPr>
            <a:normAutofit/>
          </a:bodyPr>
          <a:lstStyle/>
          <a:p>
            <a:r>
              <a:rPr kumimoji="1" lang="ja-JP" altLang="en-US" sz="2800" dirty="0"/>
              <a:t>今後の展望</a:t>
            </a:r>
          </a:p>
        </p:txBody>
      </p:sp>
      <p:sp>
        <p:nvSpPr>
          <p:cNvPr id="3" name="テキスト ボックス 2">
            <a:extLst>
              <a:ext uri="{FF2B5EF4-FFF2-40B4-BE49-F238E27FC236}">
                <a16:creationId xmlns:a16="http://schemas.microsoft.com/office/drawing/2014/main" id="{8B4F70B2-4CEA-E1A5-D507-D300D4D51217}"/>
              </a:ext>
            </a:extLst>
          </p:cNvPr>
          <p:cNvSpPr txBox="1"/>
          <p:nvPr/>
        </p:nvSpPr>
        <p:spPr>
          <a:xfrm>
            <a:off x="689882" y="1422725"/>
            <a:ext cx="10812236" cy="5016758"/>
          </a:xfrm>
          <a:prstGeom prst="rect">
            <a:avLst/>
          </a:prstGeom>
          <a:noFill/>
        </p:spPr>
        <p:txBody>
          <a:bodyPr wrap="square" rtlCol="0">
            <a:spAutoFit/>
          </a:bodyPr>
          <a:lstStyle/>
          <a:p>
            <a:pPr algn="l" rtl="0"/>
            <a:r>
              <a:rPr lang="ja-JP" altLang="en-US" sz="2000" dirty="0">
                <a:effectLst/>
                <a:latin typeface="Courier New" panose="02070309020205020404" pitchFamily="49" charset="0"/>
              </a:rPr>
              <a:t>今回の実験により照射した偏波の向きとパイプの向き</a:t>
            </a:r>
            <a:br>
              <a:rPr lang="ja-JP" altLang="en-US" sz="2000" dirty="0">
                <a:effectLst/>
              </a:rPr>
            </a:br>
            <a:r>
              <a:rPr lang="ja-JP" altLang="en-US" sz="2000" dirty="0">
                <a:effectLst/>
                <a:latin typeface="Courier New" panose="02070309020205020404" pitchFamily="49" charset="0"/>
              </a:rPr>
              <a:t>と平行または垂直であるかによって散乱波は偏波依存性を持つことが確かめられた。</a:t>
            </a:r>
            <a:endParaRPr lang="en-US" altLang="ja-JP" sz="2000" dirty="0">
              <a:effectLst/>
              <a:latin typeface="Courier New" panose="02070309020205020404" pitchFamily="49" charset="0"/>
            </a:endParaRPr>
          </a:p>
          <a:p>
            <a:pPr algn="l" rtl="0"/>
            <a:r>
              <a:rPr lang="ja-JP" altLang="en-US" sz="2000" dirty="0">
                <a:effectLst/>
                <a:latin typeface="Courier New" panose="02070309020205020404" pitchFamily="49" charset="0"/>
              </a:rPr>
              <a:t>⇒パイプの向きを推定することは可能</a:t>
            </a:r>
            <a:endParaRPr lang="en-US" altLang="ja-JP" sz="2000" dirty="0">
              <a:effectLst/>
              <a:latin typeface="Courier New" panose="02070309020205020404" pitchFamily="49" charset="0"/>
            </a:endParaRPr>
          </a:p>
          <a:p>
            <a:pPr algn="l" rtl="0"/>
            <a:br>
              <a:rPr lang="ja-JP" altLang="en-US" sz="2000" dirty="0">
                <a:effectLst/>
              </a:rPr>
            </a:br>
            <a:r>
              <a:rPr lang="ja-JP" altLang="en-US" sz="2000" dirty="0">
                <a:effectLst/>
                <a:latin typeface="Courier New" panose="02070309020205020404" pitchFamily="49" charset="0"/>
              </a:rPr>
              <a:t>しかし</a:t>
            </a:r>
            <a:r>
              <a:rPr lang="en-US" altLang="ja-JP" sz="2000" dirty="0">
                <a:latin typeface="Courier New" panose="02070309020205020404" pitchFamily="49" charset="0"/>
              </a:rPr>
              <a:t>…</a:t>
            </a:r>
            <a:endParaRPr lang="en-US" altLang="ja-JP" sz="2000" dirty="0">
              <a:effectLst/>
              <a:latin typeface="Courier New" panose="02070309020205020404" pitchFamily="49" charset="0"/>
            </a:endParaRPr>
          </a:p>
          <a:p>
            <a:pPr algn="l" rtl="0"/>
            <a:r>
              <a:rPr lang="ja-JP" altLang="en-US" sz="2000" dirty="0">
                <a:effectLst/>
                <a:latin typeface="Courier New" panose="02070309020205020404" pitchFamily="49" charset="0"/>
              </a:rPr>
              <a:t>地表面による反射が大きいため地中に電磁波が届きにくく、また受信データへのノイズと</a:t>
            </a:r>
            <a:br>
              <a:rPr lang="ja-JP" altLang="en-US" sz="2000" dirty="0">
                <a:effectLst/>
              </a:rPr>
            </a:br>
            <a:r>
              <a:rPr lang="ja-JP" altLang="en-US" sz="2000" dirty="0">
                <a:effectLst/>
                <a:latin typeface="Courier New" panose="02070309020205020404" pitchFamily="49" charset="0"/>
              </a:rPr>
              <a:t>なってしまっているので、できる限り除去する</a:t>
            </a:r>
            <a:endParaRPr lang="en-US" altLang="ja-JP" sz="2000" dirty="0">
              <a:effectLst/>
              <a:latin typeface="Courier New" panose="02070309020205020404" pitchFamily="49" charset="0"/>
            </a:endParaRPr>
          </a:p>
          <a:p>
            <a:pPr algn="l" rtl="0"/>
            <a:endParaRPr lang="en-US" altLang="ja-JP" sz="2000" dirty="0">
              <a:effectLst/>
              <a:latin typeface="Courier New" panose="02070309020205020404" pitchFamily="49" charset="0"/>
            </a:endParaRPr>
          </a:p>
          <a:p>
            <a:pPr algn="l" rtl="0"/>
            <a:endParaRPr lang="en-US" altLang="ja-JP" sz="2000" dirty="0">
              <a:latin typeface="Courier New" panose="02070309020205020404" pitchFamily="49" charset="0"/>
            </a:endParaRPr>
          </a:p>
          <a:p>
            <a:pPr algn="l" rtl="0"/>
            <a:r>
              <a:rPr lang="en-US" altLang="ja-JP" sz="2000" dirty="0">
                <a:latin typeface="Courier New" panose="02070309020205020404" pitchFamily="49" charset="0"/>
              </a:rPr>
              <a:t>[</a:t>
            </a:r>
            <a:r>
              <a:rPr lang="ja-JP" altLang="en-US" sz="2000" dirty="0">
                <a:latin typeface="Courier New" panose="02070309020205020404" pitchFamily="49" charset="0"/>
              </a:rPr>
              <a:t>今後</a:t>
            </a:r>
            <a:r>
              <a:rPr lang="en-US" altLang="ja-JP" sz="2000" dirty="0">
                <a:latin typeface="Courier New" panose="02070309020205020404" pitchFamily="49" charset="0"/>
              </a:rPr>
              <a:t>]</a:t>
            </a:r>
          </a:p>
          <a:p>
            <a:pPr algn="l" rtl="0"/>
            <a:r>
              <a:rPr lang="ja-JP" altLang="en-US" sz="2000" dirty="0">
                <a:effectLst/>
                <a:latin typeface="Courier New" panose="02070309020205020404" pitchFamily="49" charset="0"/>
              </a:rPr>
              <a:t>実際にパイプのモデルを考え、圧縮センシングを用いる</a:t>
            </a:r>
            <a:endParaRPr lang="en-US" altLang="ja-JP" sz="2000" dirty="0">
              <a:effectLst/>
              <a:latin typeface="Courier New" panose="02070309020205020404" pitchFamily="49" charset="0"/>
            </a:endParaRPr>
          </a:p>
          <a:p>
            <a:pPr algn="l" rtl="0"/>
            <a:r>
              <a:rPr lang="ja-JP" altLang="en-US" sz="2000" dirty="0">
                <a:latin typeface="Courier New" panose="02070309020205020404" pitchFamily="49" charset="0"/>
              </a:rPr>
              <a:t>⇒</a:t>
            </a:r>
            <a:r>
              <a:rPr lang="ja-JP" altLang="en-US" sz="2000" dirty="0">
                <a:effectLst/>
                <a:latin typeface="Courier New" panose="02070309020205020404" pitchFamily="49" charset="0"/>
              </a:rPr>
              <a:t>計測にかかる時間を短縮することに取り組んでいきたい。</a:t>
            </a:r>
            <a:endParaRPr lang="en-US" altLang="ja-JP" sz="2000" dirty="0">
              <a:effectLst/>
              <a:latin typeface="Courier New" panose="02070309020205020404" pitchFamily="49" charset="0"/>
            </a:endParaRPr>
          </a:p>
          <a:p>
            <a:pPr algn="l" rtl="0"/>
            <a:br>
              <a:rPr lang="ja-JP" altLang="en-US" sz="2000" dirty="0">
                <a:effectLst/>
              </a:rPr>
            </a:br>
            <a:r>
              <a:rPr lang="ja-JP" altLang="en-US" sz="2000" dirty="0">
                <a:effectLst/>
                <a:latin typeface="Courier New" panose="02070309020205020404" pitchFamily="49" charset="0"/>
              </a:rPr>
              <a:t>これらを踏まえて理論を細部も含めて構築する。</a:t>
            </a:r>
            <a:br>
              <a:rPr lang="ja-JP" altLang="en-US" sz="2000" dirty="0">
                <a:effectLst/>
              </a:rPr>
            </a:br>
            <a:br>
              <a:rPr lang="ja-JP" altLang="en-US" sz="2000" b="0" i="0" dirty="0">
                <a:solidFill>
                  <a:srgbClr val="000000"/>
                </a:solidFill>
                <a:effectLst/>
                <a:latin typeface="Arial" panose="020B0604020202020204" pitchFamily="34" charset="0"/>
              </a:rPr>
            </a:br>
            <a:endParaRPr kumimoji="1" lang="ja-JP" altLang="en-US" sz="2000" dirty="0"/>
          </a:p>
        </p:txBody>
      </p:sp>
    </p:spTree>
    <p:extLst>
      <p:ext uri="{BB962C8B-B14F-4D97-AF65-F5344CB8AC3E}">
        <p14:creationId xmlns:p14="http://schemas.microsoft.com/office/powerpoint/2010/main" val="2973739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2E1FA83-0C72-2140-F605-E218D3E2E009}"/>
              </a:ext>
            </a:extLst>
          </p:cNvPr>
          <p:cNvPicPr>
            <a:picLocks noChangeAspect="1"/>
          </p:cNvPicPr>
          <p:nvPr/>
        </p:nvPicPr>
        <p:blipFill>
          <a:blip r:embed="rId2"/>
          <a:stretch>
            <a:fillRect/>
          </a:stretch>
        </p:blipFill>
        <p:spPr>
          <a:xfrm>
            <a:off x="81108" y="1616024"/>
            <a:ext cx="5591798" cy="3880960"/>
          </a:xfrm>
          <a:prstGeom prst="rect">
            <a:avLst/>
          </a:prstGeom>
        </p:spPr>
      </p:pic>
      <p:pic>
        <p:nvPicPr>
          <p:cNvPr id="4" name="図 3">
            <a:extLst>
              <a:ext uri="{FF2B5EF4-FFF2-40B4-BE49-F238E27FC236}">
                <a16:creationId xmlns:a16="http://schemas.microsoft.com/office/drawing/2014/main" id="{D62D9B5D-8C10-2254-0BA7-8FF7BCC95F46}"/>
              </a:ext>
            </a:extLst>
          </p:cNvPr>
          <p:cNvPicPr>
            <a:picLocks noChangeAspect="1"/>
          </p:cNvPicPr>
          <p:nvPr/>
        </p:nvPicPr>
        <p:blipFill>
          <a:blip r:embed="rId3"/>
          <a:stretch>
            <a:fillRect/>
          </a:stretch>
        </p:blipFill>
        <p:spPr>
          <a:xfrm>
            <a:off x="6096000" y="3292448"/>
            <a:ext cx="6125633" cy="3565552"/>
          </a:xfrm>
          <a:prstGeom prst="rect">
            <a:avLst/>
          </a:prstGeom>
        </p:spPr>
      </p:pic>
      <p:sp>
        <p:nvSpPr>
          <p:cNvPr id="5" name="テキスト ボックス 4">
            <a:extLst>
              <a:ext uri="{FF2B5EF4-FFF2-40B4-BE49-F238E27FC236}">
                <a16:creationId xmlns:a16="http://schemas.microsoft.com/office/drawing/2014/main" id="{E76C4F0C-DD8A-5899-B839-3F5B227AEEEE}"/>
              </a:ext>
            </a:extLst>
          </p:cNvPr>
          <p:cNvSpPr txBox="1"/>
          <p:nvPr/>
        </p:nvSpPr>
        <p:spPr>
          <a:xfrm>
            <a:off x="149210" y="1665816"/>
            <a:ext cx="911240" cy="369332"/>
          </a:xfrm>
          <a:prstGeom prst="rect">
            <a:avLst/>
          </a:prstGeom>
          <a:noFill/>
        </p:spPr>
        <p:txBody>
          <a:bodyPr wrap="square" rtlCol="0">
            <a:spAutoFit/>
          </a:bodyPr>
          <a:lstStyle/>
          <a:p>
            <a:r>
              <a:rPr kumimoji="1" lang="en-US" altLang="ja-JP" dirty="0"/>
              <a:t>0deg</a:t>
            </a:r>
            <a:endParaRPr kumimoji="1" lang="ja-JP" altLang="en-US" dirty="0"/>
          </a:p>
        </p:txBody>
      </p:sp>
      <p:sp>
        <p:nvSpPr>
          <p:cNvPr id="7" name="テキスト ボックス 6">
            <a:extLst>
              <a:ext uri="{FF2B5EF4-FFF2-40B4-BE49-F238E27FC236}">
                <a16:creationId xmlns:a16="http://schemas.microsoft.com/office/drawing/2014/main" id="{241366A5-6D95-9B9D-CD63-73CB82966657}"/>
              </a:ext>
            </a:extLst>
          </p:cNvPr>
          <p:cNvSpPr txBox="1"/>
          <p:nvPr/>
        </p:nvSpPr>
        <p:spPr>
          <a:xfrm>
            <a:off x="6248400" y="2923116"/>
            <a:ext cx="911240" cy="369332"/>
          </a:xfrm>
          <a:prstGeom prst="rect">
            <a:avLst/>
          </a:prstGeom>
          <a:noFill/>
        </p:spPr>
        <p:txBody>
          <a:bodyPr wrap="square" rtlCol="0">
            <a:spAutoFit/>
          </a:bodyPr>
          <a:lstStyle/>
          <a:p>
            <a:r>
              <a:rPr kumimoji="1" lang="en-US" altLang="ja-JP" dirty="0"/>
              <a:t>90deg</a:t>
            </a:r>
            <a:endParaRPr kumimoji="1" lang="ja-JP" altLang="en-US" dirty="0"/>
          </a:p>
        </p:txBody>
      </p:sp>
      <p:pic>
        <p:nvPicPr>
          <p:cNvPr id="9" name="図 8">
            <a:extLst>
              <a:ext uri="{FF2B5EF4-FFF2-40B4-BE49-F238E27FC236}">
                <a16:creationId xmlns:a16="http://schemas.microsoft.com/office/drawing/2014/main" id="{A8AB4A21-75AD-CF29-B6D6-31D6E0710A17}"/>
              </a:ext>
            </a:extLst>
          </p:cNvPr>
          <p:cNvPicPr>
            <a:picLocks noChangeAspect="1"/>
          </p:cNvPicPr>
          <p:nvPr/>
        </p:nvPicPr>
        <p:blipFill rotWithShape="1">
          <a:blip r:embed="rId4">
            <a:extLst>
              <a:ext uri="{28A0092B-C50C-407E-A947-70E740481C1C}">
                <a14:useLocalDpi xmlns:a14="http://schemas.microsoft.com/office/drawing/2010/main" val="0"/>
              </a:ext>
            </a:extLst>
          </a:blip>
          <a:srcRect l="21945" t="24523" r="21389" b="18887"/>
          <a:stretch/>
        </p:blipFill>
        <p:spPr>
          <a:xfrm>
            <a:off x="6096000" y="1"/>
            <a:ext cx="6155267" cy="3429000"/>
          </a:xfrm>
          <a:prstGeom prst="rect">
            <a:avLst/>
          </a:prstGeom>
        </p:spPr>
      </p:pic>
      <p:sp>
        <p:nvSpPr>
          <p:cNvPr id="10" name="テキスト ボックス 9">
            <a:extLst>
              <a:ext uri="{FF2B5EF4-FFF2-40B4-BE49-F238E27FC236}">
                <a16:creationId xmlns:a16="http://schemas.microsoft.com/office/drawing/2014/main" id="{A8E1F814-F8BC-3E70-7B34-F78B520DDA79}"/>
              </a:ext>
            </a:extLst>
          </p:cNvPr>
          <p:cNvSpPr txBox="1"/>
          <p:nvPr/>
        </p:nvSpPr>
        <p:spPr>
          <a:xfrm>
            <a:off x="6169010" y="107950"/>
            <a:ext cx="911240" cy="369332"/>
          </a:xfrm>
          <a:prstGeom prst="rect">
            <a:avLst/>
          </a:prstGeom>
          <a:noFill/>
        </p:spPr>
        <p:txBody>
          <a:bodyPr wrap="square" rtlCol="0">
            <a:spAutoFit/>
          </a:bodyPr>
          <a:lstStyle/>
          <a:p>
            <a:r>
              <a:rPr lang="en-US" altLang="ja-JP" dirty="0"/>
              <a:t>45</a:t>
            </a:r>
            <a:r>
              <a:rPr kumimoji="1" lang="en-US" altLang="ja-JP" dirty="0"/>
              <a:t>deg</a:t>
            </a:r>
            <a:endParaRPr kumimoji="1" lang="ja-JP" altLang="en-US" dirty="0"/>
          </a:p>
        </p:txBody>
      </p:sp>
      <p:sp>
        <p:nvSpPr>
          <p:cNvPr id="11" name="テキスト ボックス 10">
            <a:extLst>
              <a:ext uri="{FF2B5EF4-FFF2-40B4-BE49-F238E27FC236}">
                <a16:creationId xmlns:a16="http://schemas.microsoft.com/office/drawing/2014/main" id="{EC7A92DE-9886-F8D7-905F-B7EBEE494A4C}"/>
              </a:ext>
            </a:extLst>
          </p:cNvPr>
          <p:cNvSpPr txBox="1"/>
          <p:nvPr/>
        </p:nvSpPr>
        <p:spPr>
          <a:xfrm>
            <a:off x="6346810" y="3556504"/>
            <a:ext cx="911240" cy="369332"/>
          </a:xfrm>
          <a:prstGeom prst="rect">
            <a:avLst/>
          </a:prstGeom>
          <a:noFill/>
        </p:spPr>
        <p:txBody>
          <a:bodyPr wrap="square" rtlCol="0">
            <a:spAutoFit/>
          </a:bodyPr>
          <a:lstStyle/>
          <a:p>
            <a:r>
              <a:rPr kumimoji="1" lang="en-US" altLang="ja-JP" dirty="0"/>
              <a:t>90deg</a:t>
            </a:r>
            <a:endParaRPr kumimoji="1" lang="ja-JP" altLang="en-US" dirty="0"/>
          </a:p>
        </p:txBody>
      </p:sp>
    </p:spTree>
    <p:extLst>
      <p:ext uri="{BB962C8B-B14F-4D97-AF65-F5344CB8AC3E}">
        <p14:creationId xmlns:p14="http://schemas.microsoft.com/office/powerpoint/2010/main" val="258338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52F5C84-0E42-41FE-0EF8-DFF0467B5722}"/>
              </a:ext>
            </a:extLst>
          </p:cNvPr>
          <p:cNvPicPr>
            <a:picLocks noChangeAspect="1"/>
          </p:cNvPicPr>
          <p:nvPr/>
        </p:nvPicPr>
        <p:blipFill>
          <a:blip r:embed="rId2"/>
          <a:stretch>
            <a:fillRect/>
          </a:stretch>
        </p:blipFill>
        <p:spPr>
          <a:xfrm>
            <a:off x="6371514" y="3513221"/>
            <a:ext cx="5820486" cy="3344779"/>
          </a:xfrm>
          <a:prstGeom prst="rect">
            <a:avLst/>
          </a:prstGeom>
        </p:spPr>
      </p:pic>
      <p:pic>
        <p:nvPicPr>
          <p:cNvPr id="5" name="図 4">
            <a:extLst>
              <a:ext uri="{FF2B5EF4-FFF2-40B4-BE49-F238E27FC236}">
                <a16:creationId xmlns:a16="http://schemas.microsoft.com/office/drawing/2014/main" id="{F7B8B677-93F0-6143-9637-9A5682A09416}"/>
              </a:ext>
            </a:extLst>
          </p:cNvPr>
          <p:cNvPicPr>
            <a:picLocks noChangeAspect="1"/>
          </p:cNvPicPr>
          <p:nvPr/>
        </p:nvPicPr>
        <p:blipFill rotWithShape="1">
          <a:blip r:embed="rId3">
            <a:extLst>
              <a:ext uri="{28A0092B-C50C-407E-A947-70E740481C1C}">
                <a14:useLocalDpi xmlns:a14="http://schemas.microsoft.com/office/drawing/2010/main" val="0"/>
              </a:ext>
            </a:extLst>
          </a:blip>
          <a:srcRect l="17221" t="24190" r="19304" b="7367"/>
          <a:stretch/>
        </p:blipFill>
        <p:spPr>
          <a:xfrm>
            <a:off x="6371514" y="71966"/>
            <a:ext cx="5820486" cy="3530197"/>
          </a:xfrm>
          <a:prstGeom prst="rect">
            <a:avLst/>
          </a:prstGeom>
        </p:spPr>
      </p:pic>
      <p:pic>
        <p:nvPicPr>
          <p:cNvPr id="7" name="図 6">
            <a:extLst>
              <a:ext uri="{FF2B5EF4-FFF2-40B4-BE49-F238E27FC236}">
                <a16:creationId xmlns:a16="http://schemas.microsoft.com/office/drawing/2014/main" id="{8B7BD436-633E-88BE-D278-0D5D263D37D0}"/>
              </a:ext>
            </a:extLst>
          </p:cNvPr>
          <p:cNvPicPr>
            <a:picLocks noChangeAspect="1"/>
          </p:cNvPicPr>
          <p:nvPr/>
        </p:nvPicPr>
        <p:blipFill rotWithShape="1">
          <a:blip r:embed="rId4">
            <a:extLst>
              <a:ext uri="{28A0092B-C50C-407E-A947-70E740481C1C}">
                <a14:useLocalDpi xmlns:a14="http://schemas.microsoft.com/office/drawing/2010/main" val="0"/>
              </a:ext>
            </a:extLst>
          </a:blip>
          <a:srcRect l="18056" t="21852" r="28264" b="12839"/>
          <a:stretch/>
        </p:blipFill>
        <p:spPr>
          <a:xfrm>
            <a:off x="12357" y="1464733"/>
            <a:ext cx="6359157" cy="4351867"/>
          </a:xfrm>
          <a:prstGeom prst="rect">
            <a:avLst/>
          </a:prstGeom>
        </p:spPr>
      </p:pic>
      <p:sp>
        <p:nvSpPr>
          <p:cNvPr id="8" name="テキスト ボックス 7">
            <a:extLst>
              <a:ext uri="{FF2B5EF4-FFF2-40B4-BE49-F238E27FC236}">
                <a16:creationId xmlns:a16="http://schemas.microsoft.com/office/drawing/2014/main" id="{67048D76-7DE3-AEF2-BE3C-41C09128D078}"/>
              </a:ext>
            </a:extLst>
          </p:cNvPr>
          <p:cNvSpPr txBox="1"/>
          <p:nvPr/>
        </p:nvSpPr>
        <p:spPr>
          <a:xfrm>
            <a:off x="1120760" y="1526116"/>
            <a:ext cx="911240" cy="369332"/>
          </a:xfrm>
          <a:prstGeom prst="rect">
            <a:avLst/>
          </a:prstGeom>
          <a:noFill/>
        </p:spPr>
        <p:txBody>
          <a:bodyPr wrap="square" rtlCol="0">
            <a:spAutoFit/>
          </a:bodyPr>
          <a:lstStyle/>
          <a:p>
            <a:r>
              <a:rPr kumimoji="1" lang="en-US" altLang="ja-JP" dirty="0"/>
              <a:t>0deg</a:t>
            </a:r>
            <a:endParaRPr kumimoji="1" lang="ja-JP" altLang="en-US" dirty="0"/>
          </a:p>
        </p:txBody>
      </p:sp>
      <p:sp>
        <p:nvSpPr>
          <p:cNvPr id="9" name="テキスト ボックス 8">
            <a:extLst>
              <a:ext uri="{FF2B5EF4-FFF2-40B4-BE49-F238E27FC236}">
                <a16:creationId xmlns:a16="http://schemas.microsoft.com/office/drawing/2014/main" id="{54035C5D-AE89-05A5-7707-722C672ABC60}"/>
              </a:ext>
            </a:extLst>
          </p:cNvPr>
          <p:cNvSpPr txBox="1"/>
          <p:nvPr/>
        </p:nvSpPr>
        <p:spPr>
          <a:xfrm>
            <a:off x="7235810" y="3662348"/>
            <a:ext cx="911240" cy="369332"/>
          </a:xfrm>
          <a:prstGeom prst="rect">
            <a:avLst/>
          </a:prstGeom>
          <a:noFill/>
        </p:spPr>
        <p:txBody>
          <a:bodyPr wrap="square" rtlCol="0">
            <a:spAutoFit/>
          </a:bodyPr>
          <a:lstStyle/>
          <a:p>
            <a:r>
              <a:rPr kumimoji="1" lang="en-US" altLang="ja-JP" dirty="0"/>
              <a:t>90deg</a:t>
            </a:r>
            <a:endParaRPr kumimoji="1" lang="ja-JP" altLang="en-US" dirty="0"/>
          </a:p>
        </p:txBody>
      </p:sp>
      <p:sp>
        <p:nvSpPr>
          <p:cNvPr id="10" name="テキスト ボックス 9">
            <a:extLst>
              <a:ext uri="{FF2B5EF4-FFF2-40B4-BE49-F238E27FC236}">
                <a16:creationId xmlns:a16="http://schemas.microsoft.com/office/drawing/2014/main" id="{1814C133-2C55-5623-780D-B6DFC5317074}"/>
              </a:ext>
            </a:extLst>
          </p:cNvPr>
          <p:cNvSpPr txBox="1"/>
          <p:nvPr/>
        </p:nvSpPr>
        <p:spPr>
          <a:xfrm>
            <a:off x="7235810" y="257384"/>
            <a:ext cx="911240" cy="369332"/>
          </a:xfrm>
          <a:prstGeom prst="rect">
            <a:avLst/>
          </a:prstGeom>
          <a:noFill/>
        </p:spPr>
        <p:txBody>
          <a:bodyPr wrap="square" rtlCol="0">
            <a:spAutoFit/>
          </a:bodyPr>
          <a:lstStyle/>
          <a:p>
            <a:r>
              <a:rPr lang="en-US" altLang="ja-JP" dirty="0"/>
              <a:t>45</a:t>
            </a:r>
            <a:r>
              <a:rPr kumimoji="1" lang="en-US" altLang="ja-JP" dirty="0"/>
              <a:t>deg</a:t>
            </a:r>
            <a:endParaRPr kumimoji="1" lang="ja-JP" altLang="en-US" dirty="0"/>
          </a:p>
        </p:txBody>
      </p:sp>
    </p:spTree>
    <p:extLst>
      <p:ext uri="{BB962C8B-B14F-4D97-AF65-F5344CB8AC3E}">
        <p14:creationId xmlns:p14="http://schemas.microsoft.com/office/powerpoint/2010/main" val="1249296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B7E57D-347C-3715-F644-A8DB0F960F05}"/>
              </a:ext>
            </a:extLst>
          </p:cNvPr>
          <p:cNvSpPr>
            <a:spLocks noGrp="1"/>
          </p:cNvSpPr>
          <p:nvPr>
            <p:ph type="title"/>
          </p:nvPr>
        </p:nvSpPr>
        <p:spPr>
          <a:xfrm>
            <a:off x="838200" y="365126"/>
            <a:ext cx="10515600" cy="596900"/>
          </a:xfrm>
        </p:spPr>
        <p:txBody>
          <a:bodyPr>
            <a:normAutofit/>
          </a:bodyPr>
          <a:lstStyle/>
          <a:p>
            <a:r>
              <a:rPr kumimoji="1" lang="ja-JP" altLang="en-US" sz="2800" dirty="0"/>
              <a:t>研究背景</a:t>
            </a:r>
            <a:r>
              <a:rPr lang="ja-JP" altLang="en-US" sz="2800" dirty="0"/>
              <a:t>：</a:t>
            </a:r>
            <a:r>
              <a:rPr kumimoji="1" lang="ja-JP" altLang="en-US" sz="2800" dirty="0"/>
              <a:t>地中探査レーダ（</a:t>
            </a:r>
            <a:r>
              <a:rPr kumimoji="1" lang="en-US" altLang="ja-JP" sz="2800" dirty="0"/>
              <a:t>GPR</a:t>
            </a:r>
            <a:r>
              <a:rPr kumimoji="1" lang="ja-JP" altLang="en-US" sz="2800" dirty="0"/>
              <a:t>）</a:t>
            </a:r>
          </a:p>
        </p:txBody>
      </p:sp>
      <p:sp>
        <p:nvSpPr>
          <p:cNvPr id="6" name="テキスト ボックス 5">
            <a:extLst>
              <a:ext uri="{FF2B5EF4-FFF2-40B4-BE49-F238E27FC236}">
                <a16:creationId xmlns:a16="http://schemas.microsoft.com/office/drawing/2014/main" id="{A5D45E80-9468-06A0-E6FF-D952DCBA7AD6}"/>
              </a:ext>
            </a:extLst>
          </p:cNvPr>
          <p:cNvSpPr txBox="1"/>
          <p:nvPr/>
        </p:nvSpPr>
        <p:spPr>
          <a:xfrm>
            <a:off x="5144861" y="1490008"/>
            <a:ext cx="6419850" cy="1938992"/>
          </a:xfrm>
          <a:prstGeom prst="rect">
            <a:avLst/>
          </a:prstGeom>
          <a:noFill/>
        </p:spPr>
        <p:txBody>
          <a:bodyPr wrap="square" rtlCol="0">
            <a:spAutoFit/>
          </a:bodyPr>
          <a:lstStyle/>
          <a:p>
            <a:r>
              <a:rPr kumimoji="1" lang="ja-JP" altLang="en-US" sz="2400" dirty="0"/>
              <a:t>・電磁波を地中に照射し、地中埋設物を探知</a:t>
            </a:r>
            <a:endParaRPr kumimoji="1" lang="en-US" altLang="ja-JP" sz="2400" dirty="0"/>
          </a:p>
          <a:p>
            <a:r>
              <a:rPr lang="ja-JP" altLang="en-US" sz="2400" dirty="0"/>
              <a:t>・放射された電磁波は媒質が異なる境界面で反射</a:t>
            </a:r>
            <a:endParaRPr lang="en-US" altLang="ja-JP" sz="2400" dirty="0"/>
          </a:p>
          <a:p>
            <a:r>
              <a:rPr lang="ja-JP" altLang="en-US" sz="2400" dirty="0"/>
              <a:t>　→土壌と異なる物質に反応して反射する</a:t>
            </a:r>
            <a:endParaRPr lang="en-US" altLang="ja-JP" sz="2400" dirty="0"/>
          </a:p>
          <a:p>
            <a:endParaRPr kumimoji="1" lang="en-US" altLang="ja-JP" sz="2400" dirty="0"/>
          </a:p>
        </p:txBody>
      </p:sp>
      <p:pic>
        <p:nvPicPr>
          <p:cNvPr id="8" name="図 7">
            <a:extLst>
              <a:ext uri="{FF2B5EF4-FFF2-40B4-BE49-F238E27FC236}">
                <a16:creationId xmlns:a16="http://schemas.microsoft.com/office/drawing/2014/main" id="{F2A2558C-FA7C-975B-4884-BA43289F3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11" y="847726"/>
            <a:ext cx="4556229" cy="6238884"/>
          </a:xfrm>
          <a:prstGeom prst="rect">
            <a:avLst/>
          </a:prstGeom>
        </p:spPr>
      </p:pic>
    </p:spTree>
    <p:extLst>
      <p:ext uri="{BB962C8B-B14F-4D97-AF65-F5344CB8AC3E}">
        <p14:creationId xmlns:p14="http://schemas.microsoft.com/office/powerpoint/2010/main" val="1326566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45EE593-F5E3-BA85-8639-9ECEA4714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271524"/>
            <a:ext cx="6096000" cy="3586476"/>
          </a:xfrm>
          <a:prstGeom prst="rect">
            <a:avLst/>
          </a:prstGeom>
        </p:spPr>
      </p:pic>
      <p:pic>
        <p:nvPicPr>
          <p:cNvPr id="8" name="図 7">
            <a:extLst>
              <a:ext uri="{FF2B5EF4-FFF2-40B4-BE49-F238E27FC236}">
                <a16:creationId xmlns:a16="http://schemas.microsoft.com/office/drawing/2014/main" id="{D8B49259-64DC-B4E5-D93D-332A59BD115F}"/>
              </a:ext>
            </a:extLst>
          </p:cNvPr>
          <p:cNvPicPr>
            <a:picLocks noChangeAspect="1"/>
          </p:cNvPicPr>
          <p:nvPr/>
        </p:nvPicPr>
        <p:blipFill rotWithShape="1">
          <a:blip r:embed="rId3">
            <a:extLst>
              <a:ext uri="{28A0092B-C50C-407E-A947-70E740481C1C}">
                <a14:useLocalDpi xmlns:a14="http://schemas.microsoft.com/office/drawing/2010/main" val="0"/>
              </a:ext>
            </a:extLst>
          </a:blip>
          <a:srcRect l="22105" t="30281" r="23547" b="13240"/>
          <a:stretch/>
        </p:blipFill>
        <p:spPr>
          <a:xfrm>
            <a:off x="6096000" y="0"/>
            <a:ext cx="6096001" cy="3271524"/>
          </a:xfrm>
          <a:prstGeom prst="rect">
            <a:avLst/>
          </a:prstGeom>
        </p:spPr>
      </p:pic>
      <p:pic>
        <p:nvPicPr>
          <p:cNvPr id="12" name="図 11">
            <a:extLst>
              <a:ext uri="{FF2B5EF4-FFF2-40B4-BE49-F238E27FC236}">
                <a16:creationId xmlns:a16="http://schemas.microsoft.com/office/drawing/2014/main" id="{2DBDDE04-E56F-B721-18A5-A2BB72BF72A9}"/>
              </a:ext>
            </a:extLst>
          </p:cNvPr>
          <p:cNvPicPr>
            <a:picLocks noChangeAspect="1"/>
          </p:cNvPicPr>
          <p:nvPr/>
        </p:nvPicPr>
        <p:blipFill rotWithShape="1">
          <a:blip r:embed="rId4">
            <a:extLst>
              <a:ext uri="{28A0092B-C50C-407E-A947-70E740481C1C}">
                <a14:useLocalDpi xmlns:a14="http://schemas.microsoft.com/office/drawing/2010/main" val="0"/>
              </a:ext>
            </a:extLst>
          </a:blip>
          <a:srcRect l="15348" t="20123" r="16944" b="10370"/>
          <a:stretch/>
        </p:blipFill>
        <p:spPr>
          <a:xfrm>
            <a:off x="0" y="1244602"/>
            <a:ext cx="5938324" cy="3429000"/>
          </a:xfrm>
          <a:prstGeom prst="rect">
            <a:avLst/>
          </a:prstGeom>
        </p:spPr>
      </p:pic>
      <p:sp>
        <p:nvSpPr>
          <p:cNvPr id="14" name="テキスト ボックス 13">
            <a:extLst>
              <a:ext uri="{FF2B5EF4-FFF2-40B4-BE49-F238E27FC236}">
                <a16:creationId xmlns:a16="http://schemas.microsoft.com/office/drawing/2014/main" id="{02996E19-035E-EA4F-BC7F-6EA74D220227}"/>
              </a:ext>
            </a:extLst>
          </p:cNvPr>
          <p:cNvSpPr txBox="1"/>
          <p:nvPr/>
        </p:nvSpPr>
        <p:spPr>
          <a:xfrm>
            <a:off x="2294467" y="948267"/>
            <a:ext cx="1732476" cy="369332"/>
          </a:xfrm>
          <a:prstGeom prst="rect">
            <a:avLst/>
          </a:prstGeom>
          <a:noFill/>
        </p:spPr>
        <p:txBody>
          <a:bodyPr wrap="square" rtlCol="0">
            <a:spAutoFit/>
          </a:bodyPr>
          <a:lstStyle/>
          <a:p>
            <a:r>
              <a:rPr kumimoji="1" lang="en-US" altLang="ja-JP" dirty="0"/>
              <a:t>0degrees_S11</a:t>
            </a:r>
            <a:endParaRPr kumimoji="1" lang="ja-JP" altLang="en-US" dirty="0"/>
          </a:p>
        </p:txBody>
      </p:sp>
      <p:sp>
        <p:nvSpPr>
          <p:cNvPr id="15" name="テキスト ボックス 14">
            <a:extLst>
              <a:ext uri="{FF2B5EF4-FFF2-40B4-BE49-F238E27FC236}">
                <a16:creationId xmlns:a16="http://schemas.microsoft.com/office/drawing/2014/main" id="{76EFDEA7-6BD8-E618-8D68-8C18A7A9D4F3}"/>
              </a:ext>
            </a:extLst>
          </p:cNvPr>
          <p:cNvSpPr txBox="1"/>
          <p:nvPr/>
        </p:nvSpPr>
        <p:spPr>
          <a:xfrm>
            <a:off x="0" y="1327985"/>
            <a:ext cx="911240" cy="307777"/>
          </a:xfrm>
          <a:prstGeom prst="rect">
            <a:avLst/>
          </a:prstGeom>
          <a:noFill/>
        </p:spPr>
        <p:txBody>
          <a:bodyPr wrap="square" rtlCol="0">
            <a:spAutoFit/>
          </a:bodyPr>
          <a:lstStyle/>
          <a:p>
            <a:r>
              <a:rPr kumimoji="1" lang="en-US" altLang="ja-JP" sz="1400" dirty="0"/>
              <a:t>-7.5dB</a:t>
            </a:r>
            <a:endParaRPr kumimoji="1" lang="ja-JP" altLang="en-US" sz="1400" dirty="0"/>
          </a:p>
        </p:txBody>
      </p:sp>
      <p:sp>
        <p:nvSpPr>
          <p:cNvPr id="18" name="テキスト ボックス 17">
            <a:extLst>
              <a:ext uri="{FF2B5EF4-FFF2-40B4-BE49-F238E27FC236}">
                <a16:creationId xmlns:a16="http://schemas.microsoft.com/office/drawing/2014/main" id="{C124CE73-C1D5-AF85-6F70-A768B0C3FE0B}"/>
              </a:ext>
            </a:extLst>
          </p:cNvPr>
          <p:cNvSpPr txBox="1"/>
          <p:nvPr/>
        </p:nvSpPr>
        <p:spPr>
          <a:xfrm>
            <a:off x="-73040" y="4270575"/>
            <a:ext cx="911240" cy="307777"/>
          </a:xfrm>
          <a:prstGeom prst="rect">
            <a:avLst/>
          </a:prstGeom>
          <a:noFill/>
        </p:spPr>
        <p:txBody>
          <a:bodyPr wrap="square" rtlCol="0">
            <a:spAutoFit/>
          </a:bodyPr>
          <a:lstStyle/>
          <a:p>
            <a:r>
              <a:rPr kumimoji="1" lang="en-US" altLang="ja-JP" sz="1400" dirty="0"/>
              <a:t>-25.0dB</a:t>
            </a:r>
            <a:endParaRPr kumimoji="1" lang="ja-JP" altLang="en-US" sz="1400" dirty="0"/>
          </a:p>
        </p:txBody>
      </p:sp>
      <p:sp>
        <p:nvSpPr>
          <p:cNvPr id="20" name="テキスト ボックス 19">
            <a:extLst>
              <a:ext uri="{FF2B5EF4-FFF2-40B4-BE49-F238E27FC236}">
                <a16:creationId xmlns:a16="http://schemas.microsoft.com/office/drawing/2014/main" id="{89CD2B38-17A0-CEEE-9ABB-DA2A5C591D0E}"/>
              </a:ext>
            </a:extLst>
          </p:cNvPr>
          <p:cNvSpPr txBox="1"/>
          <p:nvPr/>
        </p:nvSpPr>
        <p:spPr>
          <a:xfrm>
            <a:off x="5028931" y="4737077"/>
            <a:ext cx="753801" cy="307777"/>
          </a:xfrm>
          <a:prstGeom prst="rect">
            <a:avLst/>
          </a:prstGeom>
          <a:noFill/>
        </p:spPr>
        <p:txBody>
          <a:bodyPr wrap="square">
            <a:spAutoFit/>
          </a:bodyPr>
          <a:lstStyle/>
          <a:p>
            <a:r>
              <a:rPr lang="en-US" altLang="ja-JP" sz="1400" dirty="0"/>
              <a:t>11GHz</a:t>
            </a:r>
            <a:endParaRPr kumimoji="1" lang="ja-JP" altLang="en-US" sz="1400" dirty="0"/>
          </a:p>
        </p:txBody>
      </p:sp>
      <p:sp>
        <p:nvSpPr>
          <p:cNvPr id="23" name="テキスト ボックス 22">
            <a:extLst>
              <a:ext uri="{FF2B5EF4-FFF2-40B4-BE49-F238E27FC236}">
                <a16:creationId xmlns:a16="http://schemas.microsoft.com/office/drawing/2014/main" id="{2ABE9F29-1C51-1365-6EF2-A832E9C7B7F4}"/>
              </a:ext>
            </a:extLst>
          </p:cNvPr>
          <p:cNvSpPr txBox="1"/>
          <p:nvPr/>
        </p:nvSpPr>
        <p:spPr>
          <a:xfrm>
            <a:off x="669656" y="4756985"/>
            <a:ext cx="658820" cy="307777"/>
          </a:xfrm>
          <a:prstGeom prst="rect">
            <a:avLst/>
          </a:prstGeom>
          <a:noFill/>
        </p:spPr>
        <p:txBody>
          <a:bodyPr wrap="square">
            <a:spAutoFit/>
          </a:bodyPr>
          <a:lstStyle/>
          <a:p>
            <a:r>
              <a:rPr lang="en-US" altLang="ja-JP" sz="1400" dirty="0"/>
              <a:t>1GHz</a:t>
            </a:r>
            <a:endParaRPr kumimoji="1" lang="ja-JP" altLang="en-US" sz="1400" dirty="0"/>
          </a:p>
        </p:txBody>
      </p:sp>
      <p:pic>
        <p:nvPicPr>
          <p:cNvPr id="24" name="図 23">
            <a:extLst>
              <a:ext uri="{FF2B5EF4-FFF2-40B4-BE49-F238E27FC236}">
                <a16:creationId xmlns:a16="http://schemas.microsoft.com/office/drawing/2014/main" id="{FF64A322-D67A-5841-8ACF-70E5465579CD}"/>
              </a:ext>
            </a:extLst>
          </p:cNvPr>
          <p:cNvPicPr>
            <a:picLocks noChangeAspect="1"/>
          </p:cNvPicPr>
          <p:nvPr/>
        </p:nvPicPr>
        <p:blipFill>
          <a:blip r:embed="rId5"/>
          <a:stretch>
            <a:fillRect/>
          </a:stretch>
        </p:blipFill>
        <p:spPr>
          <a:xfrm>
            <a:off x="5629615" y="3240007"/>
            <a:ext cx="932769" cy="377985"/>
          </a:xfrm>
          <a:prstGeom prst="rect">
            <a:avLst/>
          </a:prstGeom>
        </p:spPr>
      </p:pic>
      <p:sp>
        <p:nvSpPr>
          <p:cNvPr id="25" name="テキスト ボックス 24">
            <a:extLst>
              <a:ext uri="{FF2B5EF4-FFF2-40B4-BE49-F238E27FC236}">
                <a16:creationId xmlns:a16="http://schemas.microsoft.com/office/drawing/2014/main" id="{F71B76F6-E0C2-3228-BD6D-61826D779443}"/>
              </a:ext>
            </a:extLst>
          </p:cNvPr>
          <p:cNvSpPr txBox="1"/>
          <p:nvPr/>
        </p:nvSpPr>
        <p:spPr>
          <a:xfrm>
            <a:off x="-73040" y="2574925"/>
            <a:ext cx="911240" cy="307777"/>
          </a:xfrm>
          <a:prstGeom prst="rect">
            <a:avLst/>
          </a:prstGeom>
          <a:noFill/>
        </p:spPr>
        <p:txBody>
          <a:bodyPr wrap="square" rtlCol="0">
            <a:spAutoFit/>
          </a:bodyPr>
          <a:lstStyle/>
          <a:p>
            <a:r>
              <a:rPr kumimoji="1" lang="en-US" altLang="ja-JP" sz="1400" dirty="0"/>
              <a:t>-15.0dB</a:t>
            </a:r>
            <a:endParaRPr kumimoji="1" lang="ja-JP" altLang="en-US" sz="1400" dirty="0"/>
          </a:p>
        </p:txBody>
      </p:sp>
    </p:spTree>
    <p:extLst>
      <p:ext uri="{BB962C8B-B14F-4D97-AF65-F5344CB8AC3E}">
        <p14:creationId xmlns:p14="http://schemas.microsoft.com/office/powerpoint/2010/main" val="1736789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E6654BC-A9C2-5645-E0A5-08371FA78EF7}"/>
              </a:ext>
            </a:extLst>
          </p:cNvPr>
          <p:cNvPicPr>
            <a:picLocks noChangeAspect="1"/>
          </p:cNvPicPr>
          <p:nvPr/>
        </p:nvPicPr>
        <p:blipFill rotWithShape="1">
          <a:blip r:embed="rId2">
            <a:extLst>
              <a:ext uri="{28A0092B-C50C-407E-A947-70E740481C1C}">
                <a14:useLocalDpi xmlns:a14="http://schemas.microsoft.com/office/drawing/2010/main" val="0"/>
              </a:ext>
            </a:extLst>
          </a:blip>
          <a:srcRect l="11527" t="18386" r="13158" b="7228"/>
          <a:stretch/>
        </p:blipFill>
        <p:spPr>
          <a:xfrm>
            <a:off x="6169795" y="3512329"/>
            <a:ext cx="6022206" cy="3345671"/>
          </a:xfrm>
          <a:prstGeom prst="rect">
            <a:avLst/>
          </a:prstGeom>
        </p:spPr>
      </p:pic>
      <p:pic>
        <p:nvPicPr>
          <p:cNvPr id="7" name="図 6">
            <a:extLst>
              <a:ext uri="{FF2B5EF4-FFF2-40B4-BE49-F238E27FC236}">
                <a16:creationId xmlns:a16="http://schemas.microsoft.com/office/drawing/2014/main" id="{772F07DE-684B-0E92-9C97-CE6477C7DA75}"/>
              </a:ext>
            </a:extLst>
          </p:cNvPr>
          <p:cNvPicPr>
            <a:picLocks noChangeAspect="1"/>
          </p:cNvPicPr>
          <p:nvPr/>
        </p:nvPicPr>
        <p:blipFill rotWithShape="1">
          <a:blip r:embed="rId3">
            <a:extLst>
              <a:ext uri="{28A0092B-C50C-407E-A947-70E740481C1C}">
                <a14:useLocalDpi xmlns:a14="http://schemas.microsoft.com/office/drawing/2010/main" val="0"/>
              </a:ext>
            </a:extLst>
          </a:blip>
          <a:srcRect l="13579" t="15861" r="15132" b="9474"/>
          <a:stretch/>
        </p:blipFill>
        <p:spPr>
          <a:xfrm>
            <a:off x="6169794" y="1"/>
            <a:ext cx="6022206" cy="3547966"/>
          </a:xfrm>
          <a:prstGeom prst="rect">
            <a:avLst/>
          </a:prstGeom>
        </p:spPr>
      </p:pic>
      <p:pic>
        <p:nvPicPr>
          <p:cNvPr id="9" name="図 8">
            <a:extLst>
              <a:ext uri="{FF2B5EF4-FFF2-40B4-BE49-F238E27FC236}">
                <a16:creationId xmlns:a16="http://schemas.microsoft.com/office/drawing/2014/main" id="{47199523-017E-D212-C9F6-DC02EF03000A}"/>
              </a:ext>
            </a:extLst>
          </p:cNvPr>
          <p:cNvPicPr>
            <a:picLocks noChangeAspect="1"/>
          </p:cNvPicPr>
          <p:nvPr/>
        </p:nvPicPr>
        <p:blipFill rotWithShape="1">
          <a:blip r:embed="rId4">
            <a:extLst>
              <a:ext uri="{28A0092B-C50C-407E-A947-70E740481C1C}">
                <a14:useLocalDpi xmlns:a14="http://schemas.microsoft.com/office/drawing/2010/main" val="0"/>
              </a:ext>
            </a:extLst>
          </a:blip>
          <a:srcRect l="12079" t="17965" r="13868" b="5964"/>
          <a:stretch/>
        </p:blipFill>
        <p:spPr>
          <a:xfrm>
            <a:off x="0" y="1568918"/>
            <a:ext cx="6140207" cy="3547966"/>
          </a:xfrm>
          <a:prstGeom prst="rect">
            <a:avLst/>
          </a:prstGeom>
        </p:spPr>
      </p:pic>
      <p:sp>
        <p:nvSpPr>
          <p:cNvPr id="11" name="テキスト ボックス 10">
            <a:extLst>
              <a:ext uri="{FF2B5EF4-FFF2-40B4-BE49-F238E27FC236}">
                <a16:creationId xmlns:a16="http://schemas.microsoft.com/office/drawing/2014/main" id="{EEA55F12-BD34-C775-2E46-88613D3F1F77}"/>
              </a:ext>
            </a:extLst>
          </p:cNvPr>
          <p:cNvSpPr txBox="1"/>
          <p:nvPr/>
        </p:nvSpPr>
        <p:spPr>
          <a:xfrm>
            <a:off x="2429933" y="1199586"/>
            <a:ext cx="6096000" cy="369332"/>
          </a:xfrm>
          <a:prstGeom prst="rect">
            <a:avLst/>
          </a:prstGeom>
          <a:noFill/>
        </p:spPr>
        <p:txBody>
          <a:bodyPr wrap="square">
            <a:spAutoFit/>
          </a:bodyPr>
          <a:lstStyle/>
          <a:p>
            <a:r>
              <a:rPr kumimoji="1" lang="en-US" altLang="ja-JP" dirty="0"/>
              <a:t>0degrees_S21</a:t>
            </a:r>
            <a:endParaRPr kumimoji="1" lang="ja-JP" altLang="en-US" dirty="0"/>
          </a:p>
        </p:txBody>
      </p:sp>
      <p:sp>
        <p:nvSpPr>
          <p:cNvPr id="12" name="テキスト ボックス 11">
            <a:extLst>
              <a:ext uri="{FF2B5EF4-FFF2-40B4-BE49-F238E27FC236}">
                <a16:creationId xmlns:a16="http://schemas.microsoft.com/office/drawing/2014/main" id="{8BCF08F6-EB1D-A032-8FEE-36B1C3D0B609}"/>
              </a:ext>
            </a:extLst>
          </p:cNvPr>
          <p:cNvSpPr txBox="1"/>
          <p:nvPr/>
        </p:nvSpPr>
        <p:spPr>
          <a:xfrm>
            <a:off x="123810" y="1665816"/>
            <a:ext cx="911240" cy="307777"/>
          </a:xfrm>
          <a:prstGeom prst="rect">
            <a:avLst/>
          </a:prstGeom>
          <a:noFill/>
        </p:spPr>
        <p:txBody>
          <a:bodyPr wrap="square" rtlCol="0">
            <a:spAutoFit/>
          </a:bodyPr>
          <a:lstStyle/>
          <a:p>
            <a:r>
              <a:rPr kumimoji="1" lang="en-US" altLang="ja-JP" sz="1400" dirty="0"/>
              <a:t>-10dB</a:t>
            </a:r>
            <a:endParaRPr kumimoji="1" lang="ja-JP" altLang="en-US" sz="1400" dirty="0"/>
          </a:p>
        </p:txBody>
      </p:sp>
      <p:sp>
        <p:nvSpPr>
          <p:cNvPr id="13" name="テキスト ボックス 12">
            <a:extLst>
              <a:ext uri="{FF2B5EF4-FFF2-40B4-BE49-F238E27FC236}">
                <a16:creationId xmlns:a16="http://schemas.microsoft.com/office/drawing/2014/main" id="{DD07C8D2-DB6F-AC29-C57C-AE1A0AF9B932}"/>
              </a:ext>
            </a:extLst>
          </p:cNvPr>
          <p:cNvSpPr txBox="1"/>
          <p:nvPr/>
        </p:nvSpPr>
        <p:spPr>
          <a:xfrm>
            <a:off x="123810" y="4730519"/>
            <a:ext cx="911240" cy="307777"/>
          </a:xfrm>
          <a:prstGeom prst="rect">
            <a:avLst/>
          </a:prstGeom>
          <a:noFill/>
        </p:spPr>
        <p:txBody>
          <a:bodyPr wrap="square" rtlCol="0">
            <a:spAutoFit/>
          </a:bodyPr>
          <a:lstStyle/>
          <a:p>
            <a:r>
              <a:rPr kumimoji="1" lang="en-US" altLang="ja-JP" sz="1400" dirty="0"/>
              <a:t>-70dB</a:t>
            </a:r>
            <a:endParaRPr kumimoji="1" lang="ja-JP" altLang="en-US" sz="1400" dirty="0"/>
          </a:p>
        </p:txBody>
      </p:sp>
      <p:sp>
        <p:nvSpPr>
          <p:cNvPr id="14" name="テキスト ボックス 13">
            <a:extLst>
              <a:ext uri="{FF2B5EF4-FFF2-40B4-BE49-F238E27FC236}">
                <a16:creationId xmlns:a16="http://schemas.microsoft.com/office/drawing/2014/main" id="{A6B84A38-AF38-5FBA-8963-71C0F8AA16C9}"/>
              </a:ext>
            </a:extLst>
          </p:cNvPr>
          <p:cNvSpPr txBox="1"/>
          <p:nvPr/>
        </p:nvSpPr>
        <p:spPr>
          <a:xfrm>
            <a:off x="579430" y="5116884"/>
            <a:ext cx="658820" cy="307777"/>
          </a:xfrm>
          <a:prstGeom prst="rect">
            <a:avLst/>
          </a:prstGeom>
          <a:noFill/>
        </p:spPr>
        <p:txBody>
          <a:bodyPr wrap="square">
            <a:spAutoFit/>
          </a:bodyPr>
          <a:lstStyle/>
          <a:p>
            <a:r>
              <a:rPr lang="en-US" altLang="ja-JP" sz="1400" dirty="0"/>
              <a:t>1GHz</a:t>
            </a:r>
            <a:endParaRPr kumimoji="1" lang="ja-JP" altLang="en-US" sz="1400" dirty="0"/>
          </a:p>
        </p:txBody>
      </p:sp>
      <p:sp>
        <p:nvSpPr>
          <p:cNvPr id="15" name="テキスト ボックス 14">
            <a:extLst>
              <a:ext uri="{FF2B5EF4-FFF2-40B4-BE49-F238E27FC236}">
                <a16:creationId xmlns:a16="http://schemas.microsoft.com/office/drawing/2014/main" id="{2F73D1F0-54A9-1B72-76A2-1D67C0E39DAE}"/>
              </a:ext>
            </a:extLst>
          </p:cNvPr>
          <p:cNvSpPr txBox="1"/>
          <p:nvPr/>
        </p:nvSpPr>
        <p:spPr>
          <a:xfrm>
            <a:off x="5267056" y="5135193"/>
            <a:ext cx="828943" cy="307777"/>
          </a:xfrm>
          <a:prstGeom prst="rect">
            <a:avLst/>
          </a:prstGeom>
          <a:noFill/>
        </p:spPr>
        <p:txBody>
          <a:bodyPr wrap="square">
            <a:spAutoFit/>
          </a:bodyPr>
          <a:lstStyle/>
          <a:p>
            <a:r>
              <a:rPr lang="en-US" altLang="ja-JP" sz="1400" dirty="0"/>
              <a:t>11GHz</a:t>
            </a:r>
            <a:endParaRPr kumimoji="1" lang="ja-JP" altLang="en-US" sz="1400" dirty="0"/>
          </a:p>
        </p:txBody>
      </p:sp>
      <p:sp>
        <p:nvSpPr>
          <p:cNvPr id="16" name="テキスト ボックス 15">
            <a:extLst>
              <a:ext uri="{FF2B5EF4-FFF2-40B4-BE49-F238E27FC236}">
                <a16:creationId xmlns:a16="http://schemas.microsoft.com/office/drawing/2014/main" id="{4E51C594-394B-3537-5EB8-80514267B1A8}"/>
              </a:ext>
            </a:extLst>
          </p:cNvPr>
          <p:cNvSpPr txBox="1"/>
          <p:nvPr/>
        </p:nvSpPr>
        <p:spPr>
          <a:xfrm>
            <a:off x="3285067" y="5897153"/>
            <a:ext cx="2082800" cy="369332"/>
          </a:xfrm>
          <a:prstGeom prst="rect">
            <a:avLst/>
          </a:prstGeom>
          <a:noFill/>
        </p:spPr>
        <p:txBody>
          <a:bodyPr wrap="square" rtlCol="0">
            <a:spAutoFit/>
          </a:bodyPr>
          <a:lstStyle/>
          <a:p>
            <a:r>
              <a:rPr kumimoji="1" lang="en-US" altLang="ja-JP" dirty="0"/>
              <a:t>4GHz</a:t>
            </a:r>
            <a:r>
              <a:rPr kumimoji="1" lang="ja-JP" altLang="en-US" dirty="0"/>
              <a:t>以上で類似</a:t>
            </a:r>
          </a:p>
        </p:txBody>
      </p:sp>
      <p:sp>
        <p:nvSpPr>
          <p:cNvPr id="20" name="矢印: 右 19">
            <a:extLst>
              <a:ext uri="{FF2B5EF4-FFF2-40B4-BE49-F238E27FC236}">
                <a16:creationId xmlns:a16="http://schemas.microsoft.com/office/drawing/2014/main" id="{48776BEE-9CE9-B601-8610-8D63C4EF4144}"/>
              </a:ext>
            </a:extLst>
          </p:cNvPr>
          <p:cNvSpPr/>
          <p:nvPr/>
        </p:nvSpPr>
        <p:spPr>
          <a:xfrm>
            <a:off x="5157983" y="5876106"/>
            <a:ext cx="1011812"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39414F43-4302-4EB8-7DB4-C6506C2E56EC}"/>
              </a:ext>
            </a:extLst>
          </p:cNvPr>
          <p:cNvPicPr>
            <a:picLocks noChangeAspect="1"/>
          </p:cNvPicPr>
          <p:nvPr/>
        </p:nvPicPr>
        <p:blipFill>
          <a:blip r:embed="rId5"/>
          <a:stretch>
            <a:fillRect/>
          </a:stretch>
        </p:blipFill>
        <p:spPr>
          <a:xfrm rot="16200000">
            <a:off x="2725650" y="5498023"/>
            <a:ext cx="1030313" cy="341406"/>
          </a:xfrm>
          <a:prstGeom prst="rect">
            <a:avLst/>
          </a:prstGeom>
        </p:spPr>
      </p:pic>
    </p:spTree>
    <p:extLst>
      <p:ext uri="{BB962C8B-B14F-4D97-AF65-F5344CB8AC3E}">
        <p14:creationId xmlns:p14="http://schemas.microsoft.com/office/powerpoint/2010/main" val="2860069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7EB71D-E499-07AD-3484-30782260D5DE}"/>
              </a:ext>
            </a:extLst>
          </p:cNvPr>
          <p:cNvSpPr>
            <a:spLocks noGrp="1"/>
          </p:cNvSpPr>
          <p:nvPr>
            <p:ph type="title"/>
          </p:nvPr>
        </p:nvSpPr>
        <p:spPr>
          <a:xfrm>
            <a:off x="838200" y="365126"/>
            <a:ext cx="10515600" cy="673100"/>
          </a:xfrm>
        </p:spPr>
        <p:txBody>
          <a:bodyPr>
            <a:normAutofit/>
          </a:bodyPr>
          <a:lstStyle/>
          <a:p>
            <a:r>
              <a:rPr kumimoji="1" lang="ja-JP" altLang="en-US" sz="2800" dirty="0"/>
              <a:t>研究目的</a:t>
            </a:r>
          </a:p>
        </p:txBody>
      </p:sp>
      <p:pic>
        <p:nvPicPr>
          <p:cNvPr id="5" name="コンテンツ プレースホルダー 4">
            <a:extLst>
              <a:ext uri="{FF2B5EF4-FFF2-40B4-BE49-F238E27FC236}">
                <a16:creationId xmlns:a16="http://schemas.microsoft.com/office/drawing/2014/main" id="{5C08E3E8-8F94-32CC-AAB8-1EF8174546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250406"/>
            <a:ext cx="5772150" cy="3607594"/>
          </a:xfrm>
        </p:spPr>
      </p:pic>
      <p:sp>
        <p:nvSpPr>
          <p:cNvPr id="7" name="テキスト ボックス 6">
            <a:extLst>
              <a:ext uri="{FF2B5EF4-FFF2-40B4-BE49-F238E27FC236}">
                <a16:creationId xmlns:a16="http://schemas.microsoft.com/office/drawing/2014/main" id="{4446ACA4-6E4B-1445-0110-9326DB8BEBDF}"/>
              </a:ext>
            </a:extLst>
          </p:cNvPr>
          <p:cNvSpPr txBox="1"/>
          <p:nvPr/>
        </p:nvSpPr>
        <p:spPr>
          <a:xfrm>
            <a:off x="220435" y="895915"/>
            <a:ext cx="11133365" cy="2308324"/>
          </a:xfrm>
          <a:prstGeom prst="rect">
            <a:avLst/>
          </a:prstGeom>
          <a:noFill/>
        </p:spPr>
        <p:txBody>
          <a:bodyPr wrap="square" rtlCol="0">
            <a:spAutoFit/>
          </a:bodyPr>
          <a:lstStyle/>
          <a:p>
            <a:r>
              <a:rPr kumimoji="1" lang="ja-JP" altLang="en-US" sz="2000" dirty="0"/>
              <a:t>・</a:t>
            </a:r>
            <a:r>
              <a:rPr lang="ja-JP" altLang="en-US" sz="2000" b="0" i="0" dirty="0">
                <a:effectLst/>
                <a:latin typeface="Courier New" panose="02070309020205020404" pitchFamily="49" charset="0"/>
              </a:rPr>
              <a:t>工事のため地中調査を行う際、地中の埋設物の有無及び形状、位置を推定しておく必要がある</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代表例</a:t>
            </a:r>
            <a:r>
              <a:rPr lang="ja-JP" altLang="en-US" sz="2000" dirty="0">
                <a:latin typeface="Courier New" panose="02070309020205020404" pitchFamily="49" charset="0"/>
              </a:rPr>
              <a:t>：</a:t>
            </a:r>
            <a:r>
              <a:rPr lang="ja-JP" altLang="en-US" sz="2000" b="0" i="0" dirty="0">
                <a:effectLst/>
                <a:latin typeface="Courier New" panose="02070309020205020404" pitchFamily="49" charset="0"/>
              </a:rPr>
              <a:t>ガス管や水道管</a:t>
            </a:r>
            <a:endParaRPr lang="en-US" altLang="ja-JP" sz="2000" b="0" i="0" dirty="0">
              <a:effectLst/>
              <a:latin typeface="Courier New" panose="02070309020205020404" pitchFamily="49" charset="0"/>
            </a:endParaRPr>
          </a:p>
          <a:p>
            <a:endParaRPr lang="en-US" altLang="ja-JP" sz="2000" dirty="0">
              <a:latin typeface="Courier New" panose="02070309020205020404" pitchFamily="49" charset="0"/>
            </a:endParaRPr>
          </a:p>
          <a:p>
            <a:r>
              <a:rPr lang="ja-JP" altLang="en-US" sz="2000" b="0" i="0" dirty="0">
                <a:effectLst/>
                <a:latin typeface="Courier New" panose="02070309020205020404" pitchFamily="49" charset="0"/>
              </a:rPr>
              <a:t>→調査段階でそれら埋設物の詳しい情報を得ておくことが重要となる。</a:t>
            </a:r>
            <a:endParaRPr lang="en-US" altLang="ja-JP" sz="2000" b="0" i="0" dirty="0">
              <a:effectLst/>
              <a:latin typeface="Courier New" panose="02070309020205020404" pitchFamily="49" charset="0"/>
            </a:endParaRPr>
          </a:p>
          <a:p>
            <a:endParaRPr kumimoji="1" lang="en-US" altLang="ja-JP" sz="2000" dirty="0">
              <a:latin typeface="Courier New" panose="02070309020205020404" pitchFamily="49" charset="0"/>
            </a:endParaRPr>
          </a:p>
          <a:p>
            <a:endParaRPr kumimoji="1" lang="en-US" altLang="ja-JP" sz="2000" dirty="0"/>
          </a:p>
          <a:p>
            <a:r>
              <a:rPr lang="en-US" altLang="ja-JP" sz="2400" u="sng" dirty="0"/>
              <a:t>GPR</a:t>
            </a:r>
            <a:r>
              <a:rPr lang="ja-JP" altLang="en-US" sz="2400" u="sng" dirty="0"/>
              <a:t>によって埋まっているパイプの位置及び向きも含めた形状を推定する</a:t>
            </a:r>
            <a:endParaRPr lang="en-US" altLang="ja-JP" sz="2400" u="sng" dirty="0"/>
          </a:p>
        </p:txBody>
      </p:sp>
      <p:pic>
        <p:nvPicPr>
          <p:cNvPr id="8" name="図 7">
            <a:extLst>
              <a:ext uri="{FF2B5EF4-FFF2-40B4-BE49-F238E27FC236}">
                <a16:creationId xmlns:a16="http://schemas.microsoft.com/office/drawing/2014/main" id="{B6195C56-F6A1-AEF5-CB70-C65D759CE868}"/>
              </a:ext>
            </a:extLst>
          </p:cNvPr>
          <p:cNvPicPr>
            <a:picLocks noChangeAspect="1"/>
          </p:cNvPicPr>
          <p:nvPr/>
        </p:nvPicPr>
        <p:blipFill>
          <a:blip r:embed="rId3"/>
          <a:stretch>
            <a:fillRect/>
          </a:stretch>
        </p:blipFill>
        <p:spPr>
          <a:xfrm>
            <a:off x="7120833" y="3078633"/>
            <a:ext cx="3190660" cy="3998486"/>
          </a:xfrm>
          <a:prstGeom prst="rect">
            <a:avLst/>
          </a:prstGeom>
        </p:spPr>
      </p:pic>
    </p:spTree>
    <p:extLst>
      <p:ext uri="{BB962C8B-B14F-4D97-AF65-F5344CB8AC3E}">
        <p14:creationId xmlns:p14="http://schemas.microsoft.com/office/powerpoint/2010/main" val="1143317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08248-D59F-61D7-9C26-5E9802BDF56D}"/>
              </a:ext>
            </a:extLst>
          </p:cNvPr>
          <p:cNvSpPr>
            <a:spLocks noGrp="1"/>
          </p:cNvSpPr>
          <p:nvPr>
            <p:ph type="title"/>
          </p:nvPr>
        </p:nvSpPr>
        <p:spPr>
          <a:xfrm>
            <a:off x="838200" y="365125"/>
            <a:ext cx="10515600" cy="530225"/>
          </a:xfrm>
        </p:spPr>
        <p:txBody>
          <a:bodyPr>
            <a:normAutofit/>
          </a:bodyPr>
          <a:lstStyle/>
          <a:p>
            <a:r>
              <a:rPr kumimoji="1" lang="ja-JP" altLang="en-US" sz="2800" dirty="0"/>
              <a:t>偏波</a:t>
            </a:r>
          </a:p>
        </p:txBody>
      </p:sp>
      <p:pic>
        <p:nvPicPr>
          <p:cNvPr id="5" name="コンテンツ プレースホルダー 4">
            <a:extLst>
              <a:ext uri="{FF2B5EF4-FFF2-40B4-BE49-F238E27FC236}">
                <a16:creationId xmlns:a16="http://schemas.microsoft.com/office/drawing/2014/main" id="{A52C21F4-06C5-A357-0240-640C00B523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75224"/>
            <a:ext cx="7299381" cy="3158626"/>
          </a:xfrm>
        </p:spPr>
      </p:pic>
      <p:pic>
        <p:nvPicPr>
          <p:cNvPr id="7" name="図 6">
            <a:extLst>
              <a:ext uri="{FF2B5EF4-FFF2-40B4-BE49-F238E27FC236}">
                <a16:creationId xmlns:a16="http://schemas.microsoft.com/office/drawing/2014/main" id="{73B6AD9A-626D-CE48-2F68-4F52C47A2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1" y="4343400"/>
            <a:ext cx="7252759" cy="2514600"/>
          </a:xfrm>
          <a:prstGeom prst="rect">
            <a:avLst/>
          </a:prstGeom>
        </p:spPr>
      </p:pic>
      <p:sp>
        <p:nvSpPr>
          <p:cNvPr id="8" name="テキスト ボックス 7">
            <a:extLst>
              <a:ext uri="{FF2B5EF4-FFF2-40B4-BE49-F238E27FC236}">
                <a16:creationId xmlns:a16="http://schemas.microsoft.com/office/drawing/2014/main" id="{23A4D330-E0A6-699B-B876-3FBA468B4BF1}"/>
              </a:ext>
            </a:extLst>
          </p:cNvPr>
          <p:cNvSpPr txBox="1"/>
          <p:nvPr/>
        </p:nvSpPr>
        <p:spPr>
          <a:xfrm>
            <a:off x="7294090" y="895350"/>
            <a:ext cx="4654494" cy="3416320"/>
          </a:xfrm>
          <a:prstGeom prst="rect">
            <a:avLst/>
          </a:prstGeom>
          <a:noFill/>
        </p:spPr>
        <p:txBody>
          <a:bodyPr wrap="square" rtlCol="0">
            <a:spAutoFit/>
          </a:bodyPr>
          <a:lstStyle/>
          <a:p>
            <a:r>
              <a:rPr kumimoji="1" lang="ja-JP" altLang="en-US" dirty="0"/>
              <a:t>・電界と磁界が直交しながら伝搬する波に　　　おける電界の向き</a:t>
            </a:r>
            <a:endParaRPr kumimoji="1" lang="en-US" altLang="ja-JP" dirty="0"/>
          </a:p>
          <a:p>
            <a:r>
              <a:rPr lang="ja-JP" altLang="en-US" dirty="0"/>
              <a:t>・基本電磁波を照射し、帰ってきた波の振幅、位相から目標物の情報を得る</a:t>
            </a:r>
            <a:endParaRPr lang="en-US" altLang="ja-JP" dirty="0"/>
          </a:p>
          <a:p>
            <a:endParaRPr lang="en-US" altLang="ja-JP" dirty="0"/>
          </a:p>
          <a:p>
            <a:endParaRPr kumimoji="1" lang="en-US" altLang="ja-JP" dirty="0"/>
          </a:p>
          <a:p>
            <a:endParaRPr lang="en-US" altLang="ja-JP" dirty="0"/>
          </a:p>
          <a:p>
            <a:endParaRPr kumimoji="1" lang="en-US" altLang="ja-JP" dirty="0"/>
          </a:p>
          <a:p>
            <a:r>
              <a:rPr kumimoji="1" lang="en-US" altLang="ja-JP" dirty="0"/>
              <a:t>[</a:t>
            </a:r>
            <a:r>
              <a:rPr lang="ja-JP" altLang="en-US" dirty="0"/>
              <a:t>線状物体と偏波の向き</a:t>
            </a:r>
            <a:r>
              <a:rPr kumimoji="1" lang="en-US" altLang="ja-JP" dirty="0"/>
              <a:t>]</a:t>
            </a:r>
          </a:p>
          <a:p>
            <a:r>
              <a:rPr lang="ja-JP" altLang="en-US" dirty="0"/>
              <a:t>パイプなどの線状物体の方向と偏波方向が</a:t>
            </a:r>
            <a:endParaRPr lang="en-US" altLang="ja-JP" dirty="0"/>
          </a:p>
          <a:p>
            <a:r>
              <a:rPr lang="ja-JP" altLang="en-US" dirty="0"/>
              <a:t>：平行なときに強い反射</a:t>
            </a:r>
            <a:endParaRPr lang="en-US" altLang="ja-JP" dirty="0"/>
          </a:p>
          <a:p>
            <a:r>
              <a:rPr kumimoji="1" lang="ja-JP" altLang="en-US" dirty="0"/>
              <a:t>：垂直なときに弱い反射</a:t>
            </a:r>
          </a:p>
        </p:txBody>
      </p:sp>
    </p:spTree>
    <p:extLst>
      <p:ext uri="{BB962C8B-B14F-4D97-AF65-F5344CB8AC3E}">
        <p14:creationId xmlns:p14="http://schemas.microsoft.com/office/powerpoint/2010/main" val="294632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7CCBB9-A548-3BF0-8CE3-55085126D364}"/>
              </a:ext>
            </a:extLst>
          </p:cNvPr>
          <p:cNvSpPr>
            <a:spLocks noGrp="1"/>
          </p:cNvSpPr>
          <p:nvPr>
            <p:ph type="title"/>
          </p:nvPr>
        </p:nvSpPr>
        <p:spPr>
          <a:xfrm>
            <a:off x="838200" y="365126"/>
            <a:ext cx="10515600" cy="711200"/>
          </a:xfrm>
        </p:spPr>
        <p:txBody>
          <a:bodyPr>
            <a:normAutofit/>
          </a:bodyPr>
          <a:lstStyle/>
          <a:p>
            <a:r>
              <a:rPr kumimoji="1" lang="en-US" altLang="ja-JP" sz="2800" dirty="0"/>
              <a:t>GPR</a:t>
            </a:r>
            <a:r>
              <a:rPr kumimoji="1" lang="ja-JP" altLang="en-US" sz="2800" dirty="0"/>
              <a:t>の問題点</a:t>
            </a:r>
          </a:p>
        </p:txBody>
      </p:sp>
      <p:pic>
        <p:nvPicPr>
          <p:cNvPr id="5" name="コンテンツ プレースホルダー 4">
            <a:extLst>
              <a:ext uri="{FF2B5EF4-FFF2-40B4-BE49-F238E27FC236}">
                <a16:creationId xmlns:a16="http://schemas.microsoft.com/office/drawing/2014/main" id="{57326C07-C6F3-57DF-BA7C-D2566505F3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54881"/>
            <a:ext cx="5846019" cy="4948238"/>
          </a:xfrm>
        </p:spPr>
      </p:pic>
      <p:sp>
        <p:nvSpPr>
          <p:cNvPr id="6" name="テキスト ボックス 5">
            <a:extLst>
              <a:ext uri="{FF2B5EF4-FFF2-40B4-BE49-F238E27FC236}">
                <a16:creationId xmlns:a16="http://schemas.microsoft.com/office/drawing/2014/main" id="{27BCECAB-E15D-7149-F6F7-E92D5AA6D32F}"/>
              </a:ext>
            </a:extLst>
          </p:cNvPr>
          <p:cNvSpPr txBox="1"/>
          <p:nvPr/>
        </p:nvSpPr>
        <p:spPr>
          <a:xfrm>
            <a:off x="6096000" y="1209675"/>
            <a:ext cx="5448300" cy="923330"/>
          </a:xfrm>
          <a:prstGeom prst="rect">
            <a:avLst/>
          </a:prstGeom>
          <a:noFill/>
        </p:spPr>
        <p:txBody>
          <a:bodyPr wrap="square" rtlCol="0">
            <a:spAutoFit/>
          </a:bodyPr>
          <a:lstStyle/>
          <a:p>
            <a:r>
              <a:rPr kumimoji="1" lang="ja-JP" altLang="en-US" dirty="0"/>
              <a:t>地上から</a:t>
            </a:r>
            <a:r>
              <a:rPr kumimoji="1" lang="en-US" altLang="ja-JP" dirty="0"/>
              <a:t>(</a:t>
            </a:r>
            <a:r>
              <a:rPr kumimoji="1" lang="en-US" altLang="ja-JP" dirty="0" err="1"/>
              <a:t>x,y</a:t>
            </a:r>
            <a:r>
              <a:rPr kumimoji="1" lang="en-US" altLang="ja-JP" dirty="0"/>
              <a:t>)</a:t>
            </a:r>
            <a:r>
              <a:rPr kumimoji="1" lang="ja-JP" altLang="en-US" dirty="0"/>
              <a:t>座標について細かく移動処理する必要がある</a:t>
            </a:r>
            <a:endParaRPr kumimoji="1" lang="en-US" altLang="ja-JP" dirty="0"/>
          </a:p>
          <a:p>
            <a:r>
              <a:rPr kumimoji="1" lang="ja-JP" altLang="en-US" dirty="0"/>
              <a:t>各計測点で複数の周波数を照射する必要がある</a:t>
            </a:r>
          </a:p>
        </p:txBody>
      </p:sp>
      <p:sp>
        <p:nvSpPr>
          <p:cNvPr id="9" name="テキスト ボックス 8">
            <a:extLst>
              <a:ext uri="{FF2B5EF4-FFF2-40B4-BE49-F238E27FC236}">
                <a16:creationId xmlns:a16="http://schemas.microsoft.com/office/drawing/2014/main" id="{60395430-92EB-8710-318C-F02DB20DFF1F}"/>
              </a:ext>
            </a:extLst>
          </p:cNvPr>
          <p:cNvSpPr txBox="1"/>
          <p:nvPr/>
        </p:nvSpPr>
        <p:spPr>
          <a:xfrm>
            <a:off x="5724525" y="5334000"/>
            <a:ext cx="5724525" cy="646331"/>
          </a:xfrm>
          <a:prstGeom prst="rect">
            <a:avLst/>
          </a:prstGeom>
          <a:noFill/>
        </p:spPr>
        <p:txBody>
          <a:bodyPr wrap="square" rtlCol="0">
            <a:spAutoFit/>
          </a:bodyPr>
          <a:lstStyle/>
          <a:p>
            <a:r>
              <a:rPr kumimoji="1" lang="ja-JP" altLang="en-US" dirty="0"/>
              <a:t>→計測時間を短縮しながら位置、形状を推定できるようにしたい</a:t>
            </a:r>
            <a:endParaRPr kumimoji="1" lang="en-US" altLang="ja-JP" dirty="0"/>
          </a:p>
        </p:txBody>
      </p:sp>
      <p:pic>
        <p:nvPicPr>
          <p:cNvPr id="10" name="図 9">
            <a:extLst>
              <a:ext uri="{FF2B5EF4-FFF2-40B4-BE49-F238E27FC236}">
                <a16:creationId xmlns:a16="http://schemas.microsoft.com/office/drawing/2014/main" id="{B3973123-39B2-DBE1-F342-BAEA23C0A3C3}"/>
              </a:ext>
            </a:extLst>
          </p:cNvPr>
          <p:cNvPicPr>
            <a:picLocks noChangeAspect="1"/>
          </p:cNvPicPr>
          <p:nvPr/>
        </p:nvPicPr>
        <p:blipFill rotWithShape="1">
          <a:blip r:embed="rId3"/>
          <a:srcRect t="10778" r="2059"/>
          <a:stretch/>
        </p:blipFill>
        <p:spPr>
          <a:xfrm>
            <a:off x="6096001" y="2115335"/>
            <a:ext cx="3807278" cy="3187975"/>
          </a:xfrm>
          <a:prstGeom prst="rect">
            <a:avLst/>
          </a:prstGeom>
        </p:spPr>
      </p:pic>
    </p:spTree>
    <p:extLst>
      <p:ext uri="{BB962C8B-B14F-4D97-AF65-F5344CB8AC3E}">
        <p14:creationId xmlns:p14="http://schemas.microsoft.com/office/powerpoint/2010/main" val="3793502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9BDAE0-D0AA-8B9B-32E7-A2738A5CEA10}"/>
              </a:ext>
            </a:extLst>
          </p:cNvPr>
          <p:cNvSpPr>
            <a:spLocks noGrp="1"/>
          </p:cNvSpPr>
          <p:nvPr>
            <p:ph type="title"/>
          </p:nvPr>
        </p:nvSpPr>
        <p:spPr>
          <a:xfrm>
            <a:off x="838200" y="418570"/>
            <a:ext cx="10515600" cy="524935"/>
          </a:xfrm>
        </p:spPr>
        <p:txBody>
          <a:bodyPr>
            <a:normAutofit/>
          </a:bodyPr>
          <a:lstStyle/>
          <a:p>
            <a:r>
              <a:rPr kumimoji="1" lang="ja-JP" altLang="en-US" sz="2800" dirty="0"/>
              <a:t>圧縮センシング</a:t>
            </a:r>
          </a:p>
        </p:txBody>
      </p:sp>
      <p:sp>
        <p:nvSpPr>
          <p:cNvPr id="3" name="コンテンツ プレースホルダー 2">
            <a:extLst>
              <a:ext uri="{FF2B5EF4-FFF2-40B4-BE49-F238E27FC236}">
                <a16:creationId xmlns:a16="http://schemas.microsoft.com/office/drawing/2014/main" id="{F239B339-C9FF-4BAB-0FFA-3295C69BBF90}"/>
              </a:ext>
            </a:extLst>
          </p:cNvPr>
          <p:cNvSpPr>
            <a:spLocks noGrp="1"/>
          </p:cNvSpPr>
          <p:nvPr>
            <p:ph idx="1"/>
          </p:nvPr>
        </p:nvSpPr>
        <p:spPr>
          <a:xfrm>
            <a:off x="764721" y="1967971"/>
            <a:ext cx="10515600" cy="4890029"/>
          </a:xfrm>
        </p:spPr>
        <p:txBody>
          <a:bodyPr>
            <a:normAutofit/>
          </a:bodyPr>
          <a:lstStyle/>
          <a:p>
            <a:r>
              <a:rPr lang="ja-JP" altLang="en-US" sz="3600" b="0" i="0" dirty="0">
                <a:effectLst/>
                <a:latin typeface="Courier New" panose="02070309020205020404" pitchFamily="49" charset="0"/>
              </a:rPr>
              <a:t>圧縮センシングとは、対象となる信号をできるだけ少ない観察点数から復元する技術</a:t>
            </a:r>
            <a:endParaRPr lang="en-US" altLang="ja-JP" sz="3600" b="0" i="0" dirty="0">
              <a:effectLst/>
              <a:latin typeface="Courier New" panose="02070309020205020404" pitchFamily="49" charset="0"/>
            </a:endParaRPr>
          </a:p>
          <a:p>
            <a:r>
              <a:rPr lang="ja-JP" altLang="en-US" sz="3600" b="0" i="0" dirty="0">
                <a:effectLst/>
                <a:latin typeface="Courier New" panose="02070309020205020404" pitchFamily="49" charset="0"/>
              </a:rPr>
              <a:t>まばらな計測点からデータを補間</a:t>
            </a:r>
            <a:endParaRPr lang="en-US" altLang="ja-JP" sz="3600" b="0" i="0" dirty="0">
              <a:effectLst/>
              <a:latin typeface="Courier New" panose="02070309020205020404" pitchFamily="49" charset="0"/>
            </a:endParaRPr>
          </a:p>
          <a:p>
            <a:pPr marL="0" indent="0">
              <a:buNone/>
            </a:pPr>
            <a:r>
              <a:rPr lang="ja-JP" altLang="en-US" sz="3600" dirty="0">
                <a:latin typeface="Courier New" panose="02070309020205020404" pitchFamily="49" charset="0"/>
              </a:rPr>
              <a:t>→</a:t>
            </a:r>
            <a:r>
              <a:rPr lang="ja-JP" altLang="en-US" sz="3600" b="0" i="0" dirty="0">
                <a:effectLst/>
                <a:latin typeface="Courier New" panose="02070309020205020404" pitchFamily="49" charset="0"/>
              </a:rPr>
              <a:t>データ処理にかかる時間を短縮</a:t>
            </a:r>
            <a:endParaRPr kumimoji="1" lang="ja-JP" altLang="en-US" sz="3600" dirty="0"/>
          </a:p>
        </p:txBody>
      </p:sp>
    </p:spTree>
    <p:extLst>
      <p:ext uri="{BB962C8B-B14F-4D97-AF65-F5344CB8AC3E}">
        <p14:creationId xmlns:p14="http://schemas.microsoft.com/office/powerpoint/2010/main" val="64765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C96FB1-192E-815F-239D-88F24718C461}"/>
              </a:ext>
            </a:extLst>
          </p:cNvPr>
          <p:cNvSpPr>
            <a:spLocks noGrp="1"/>
          </p:cNvSpPr>
          <p:nvPr>
            <p:ph type="title"/>
          </p:nvPr>
        </p:nvSpPr>
        <p:spPr>
          <a:xfrm>
            <a:off x="838200" y="365126"/>
            <a:ext cx="10515600" cy="745218"/>
          </a:xfrm>
        </p:spPr>
        <p:txBody>
          <a:bodyPr>
            <a:normAutofit/>
          </a:bodyPr>
          <a:lstStyle/>
          <a:p>
            <a:r>
              <a:rPr lang="ja-JP" altLang="en-US" sz="2800" dirty="0"/>
              <a:t>モデル内一様性による圧縮</a:t>
            </a:r>
            <a:endParaRPr kumimoji="1" lang="ja-JP" altLang="en-US" sz="2800" dirty="0"/>
          </a:p>
        </p:txBody>
      </p:sp>
      <p:sp>
        <p:nvSpPr>
          <p:cNvPr id="6" name="テキスト ボックス 5">
            <a:extLst>
              <a:ext uri="{FF2B5EF4-FFF2-40B4-BE49-F238E27FC236}">
                <a16:creationId xmlns:a16="http://schemas.microsoft.com/office/drawing/2014/main" id="{16C4B8B6-10B5-A144-6EC3-6059C804B140}"/>
              </a:ext>
            </a:extLst>
          </p:cNvPr>
          <p:cNvSpPr txBox="1"/>
          <p:nvPr/>
        </p:nvSpPr>
        <p:spPr>
          <a:xfrm>
            <a:off x="718457" y="1191986"/>
            <a:ext cx="8907236" cy="461665"/>
          </a:xfrm>
          <a:prstGeom prst="rect">
            <a:avLst/>
          </a:prstGeom>
          <a:noFill/>
        </p:spPr>
        <p:txBody>
          <a:bodyPr wrap="square" rtlCol="0">
            <a:spAutoFit/>
          </a:bodyPr>
          <a:lstStyle/>
          <a:p>
            <a:r>
              <a:rPr kumimoji="1" lang="en-US" altLang="ja-JP" sz="2400" dirty="0" err="1"/>
              <a:t>R.Imai</a:t>
            </a:r>
            <a:r>
              <a:rPr kumimoji="1" lang="ja-JP" altLang="en-US" sz="2400" dirty="0"/>
              <a:t>らによる埋設物のモデル化</a:t>
            </a:r>
          </a:p>
        </p:txBody>
      </p:sp>
      <p:sp>
        <p:nvSpPr>
          <p:cNvPr id="7" name="テキスト ボックス 6">
            <a:extLst>
              <a:ext uri="{FF2B5EF4-FFF2-40B4-BE49-F238E27FC236}">
                <a16:creationId xmlns:a16="http://schemas.microsoft.com/office/drawing/2014/main" id="{55A559FF-FDDC-F0CD-927E-3957706A5340}"/>
              </a:ext>
            </a:extLst>
          </p:cNvPr>
          <p:cNvSpPr txBox="1"/>
          <p:nvPr/>
        </p:nvSpPr>
        <p:spPr>
          <a:xfrm>
            <a:off x="6637565" y="1910443"/>
            <a:ext cx="5343415" cy="2554545"/>
          </a:xfrm>
          <a:prstGeom prst="rect">
            <a:avLst/>
          </a:prstGeom>
          <a:noFill/>
        </p:spPr>
        <p:txBody>
          <a:bodyPr wrap="square" rtlCol="0">
            <a:spAutoFit/>
          </a:bodyPr>
          <a:lstStyle/>
          <a:p>
            <a:r>
              <a:rPr lang="ja-JP" altLang="en-US" sz="2000" b="0" i="0" dirty="0">
                <a:effectLst/>
                <a:latin typeface="Courier New" panose="02070309020205020404" pitchFamily="49" charset="0"/>
              </a:rPr>
              <a:t>その内部が一様性を持つようなモデルを仮定する。</a:t>
            </a:r>
            <a:endParaRPr lang="en-US" altLang="ja-JP" sz="2000" b="0" i="0" dirty="0">
              <a:effectLst/>
              <a:latin typeface="Courier New" panose="02070309020205020404" pitchFamily="49" charset="0"/>
            </a:endParaRPr>
          </a:p>
          <a:p>
            <a:r>
              <a:rPr lang="ja-JP" altLang="en-US" sz="2000" dirty="0">
                <a:latin typeface="Courier New" panose="02070309020205020404" pitchFamily="49" charset="0"/>
              </a:rPr>
              <a:t>：</a:t>
            </a:r>
            <a:r>
              <a:rPr lang="ja-JP" altLang="en-US" sz="2000" b="0" i="0" dirty="0">
                <a:effectLst/>
                <a:latin typeface="Courier New" panose="02070309020205020404" pitchFamily="49" charset="0"/>
              </a:rPr>
              <a:t>同じ材質のものは信号強度が等しい、　　</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　一様である</a:t>
            </a:r>
            <a:br>
              <a:rPr lang="ja-JP" altLang="en-US" sz="2000" dirty="0"/>
            </a:b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一様な部分のデータを補間</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⇒計測を省く</a:t>
            </a:r>
            <a:br>
              <a:rPr lang="ja-JP" altLang="en-US" sz="2000" dirty="0"/>
            </a:br>
            <a:r>
              <a:rPr lang="ja-JP" altLang="en-US" sz="2000" b="0" i="0" dirty="0">
                <a:effectLst/>
                <a:latin typeface="Courier New" panose="02070309020205020404" pitchFamily="49" charset="0"/>
              </a:rPr>
              <a:t>⇒まばらな計測点でも十分</a:t>
            </a:r>
            <a:endParaRPr kumimoji="1" lang="ja-JP" altLang="en-US" sz="2000" dirty="0"/>
          </a:p>
        </p:txBody>
      </p:sp>
      <p:pic>
        <p:nvPicPr>
          <p:cNvPr id="11" name="図 10">
            <a:extLst>
              <a:ext uri="{FF2B5EF4-FFF2-40B4-BE49-F238E27FC236}">
                <a16:creationId xmlns:a16="http://schemas.microsoft.com/office/drawing/2014/main" id="{86019807-49AB-5553-C662-2EDD8CD44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11" y="1653651"/>
            <a:ext cx="5000625" cy="4371975"/>
          </a:xfrm>
          <a:prstGeom prst="rect">
            <a:avLst/>
          </a:prstGeom>
        </p:spPr>
      </p:pic>
      <p:sp>
        <p:nvSpPr>
          <p:cNvPr id="12" name="テキスト ボックス 11">
            <a:extLst>
              <a:ext uri="{FF2B5EF4-FFF2-40B4-BE49-F238E27FC236}">
                <a16:creationId xmlns:a16="http://schemas.microsoft.com/office/drawing/2014/main" id="{834CF647-2CDA-83BA-324F-6C6B3E5B619C}"/>
              </a:ext>
            </a:extLst>
          </p:cNvPr>
          <p:cNvSpPr txBox="1"/>
          <p:nvPr/>
        </p:nvSpPr>
        <p:spPr>
          <a:xfrm>
            <a:off x="718457" y="6164036"/>
            <a:ext cx="10229850" cy="523220"/>
          </a:xfrm>
          <a:prstGeom prst="rect">
            <a:avLst/>
          </a:prstGeom>
          <a:noFill/>
        </p:spPr>
        <p:txBody>
          <a:bodyPr wrap="square" rtlCol="0">
            <a:spAutoFit/>
          </a:bodyPr>
          <a:lstStyle/>
          <a:p>
            <a:r>
              <a:rPr kumimoji="1" lang="en-US" altLang="ja-JP" sz="1400" dirty="0"/>
              <a:t>[1]</a:t>
            </a:r>
            <a:r>
              <a:rPr lang="en-US" altLang="ja-JP" sz="1400" dirty="0"/>
              <a:t> </a:t>
            </a:r>
            <a:r>
              <a:rPr lang="en-US" altLang="ja-JP" sz="1400" dirty="0" err="1"/>
              <a:t>Ryuta</a:t>
            </a:r>
            <a:r>
              <a:rPr lang="en-US" altLang="ja-JP" sz="1400" dirty="0"/>
              <a:t> Imai, </a:t>
            </a:r>
            <a:r>
              <a:rPr lang="en-US" altLang="ja-JP" sz="1400" dirty="0" err="1"/>
              <a:t>Yicheng</a:t>
            </a:r>
            <a:r>
              <a:rPr lang="en-US" altLang="ja-JP" sz="1400" dirty="0"/>
              <a:t> Song, Ryo </a:t>
            </a:r>
            <a:r>
              <a:rPr lang="en-US" altLang="ja-JP" sz="1400" dirty="0" err="1"/>
              <a:t>Natsuaki</a:t>
            </a:r>
            <a:r>
              <a:rPr lang="en-US" altLang="ja-JP" sz="1400" dirty="0"/>
              <a:t>, and Akira Hirose, Model-Based Homogeneity to Extend Compressed Sensing for Ground Penetrating Radar, IEEE TRANSACTIONS ON GEOSCIENCE AND REMOTE SENSING, VOL. 60, 2022</a:t>
            </a:r>
            <a:endParaRPr kumimoji="1" lang="ja-JP" altLang="en-US" sz="1400" dirty="0"/>
          </a:p>
        </p:txBody>
      </p:sp>
    </p:spTree>
    <p:extLst>
      <p:ext uri="{BB962C8B-B14F-4D97-AF65-F5344CB8AC3E}">
        <p14:creationId xmlns:p14="http://schemas.microsoft.com/office/powerpoint/2010/main" val="460307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C1F3C8-359E-7A1E-A38C-8D780BDFD3BE}"/>
              </a:ext>
            </a:extLst>
          </p:cNvPr>
          <p:cNvSpPr>
            <a:spLocks noGrp="1"/>
          </p:cNvSpPr>
          <p:nvPr>
            <p:ph type="title"/>
          </p:nvPr>
        </p:nvSpPr>
        <p:spPr>
          <a:xfrm>
            <a:off x="838200" y="365126"/>
            <a:ext cx="10515600" cy="851354"/>
          </a:xfrm>
        </p:spPr>
        <p:txBody>
          <a:bodyPr>
            <a:normAutofit/>
          </a:bodyPr>
          <a:lstStyle/>
          <a:p>
            <a:r>
              <a:rPr kumimoji="1" lang="ja-JP" altLang="en-US" sz="2800" dirty="0"/>
              <a:t>提案手法</a:t>
            </a:r>
            <a:r>
              <a:rPr kumimoji="1" lang="en-US" altLang="ja-JP" sz="2800" dirty="0"/>
              <a:t>(</a:t>
            </a:r>
            <a:r>
              <a:rPr lang="ja-JP" altLang="en-US" sz="2800" dirty="0"/>
              <a:t>モデル化を用いた圧縮</a:t>
            </a:r>
            <a:r>
              <a:rPr kumimoji="1" lang="en-US" altLang="ja-JP" sz="2800" dirty="0"/>
              <a:t>)</a:t>
            </a:r>
            <a:endParaRPr kumimoji="1" lang="ja-JP" altLang="en-US" sz="2800" dirty="0"/>
          </a:p>
        </p:txBody>
      </p:sp>
      <p:sp>
        <p:nvSpPr>
          <p:cNvPr id="10" name="テキスト ボックス 9">
            <a:extLst>
              <a:ext uri="{FF2B5EF4-FFF2-40B4-BE49-F238E27FC236}">
                <a16:creationId xmlns:a16="http://schemas.microsoft.com/office/drawing/2014/main" id="{7A59D0CE-67BC-8D8F-D2FC-5DB739741887}"/>
              </a:ext>
            </a:extLst>
          </p:cNvPr>
          <p:cNvSpPr txBox="1"/>
          <p:nvPr/>
        </p:nvSpPr>
        <p:spPr>
          <a:xfrm>
            <a:off x="8229600" y="1720840"/>
            <a:ext cx="3962400" cy="3785652"/>
          </a:xfrm>
          <a:prstGeom prst="rect">
            <a:avLst/>
          </a:prstGeom>
          <a:noFill/>
        </p:spPr>
        <p:txBody>
          <a:bodyPr wrap="square" rtlCol="0">
            <a:spAutoFit/>
          </a:bodyPr>
          <a:lstStyle/>
          <a:p>
            <a:r>
              <a:rPr kumimoji="1" lang="ja-JP" altLang="en-US" sz="2400" dirty="0"/>
              <a:t>・</a:t>
            </a:r>
            <a:r>
              <a:rPr lang="ja-JP" altLang="en-US" sz="2400" dirty="0"/>
              <a:t>パイプのモデル化を行う</a:t>
            </a:r>
            <a:endParaRPr lang="en-US" altLang="ja-JP" sz="2400" dirty="0"/>
          </a:p>
          <a:p>
            <a:r>
              <a:rPr kumimoji="1" lang="ja-JP" altLang="en-US" sz="2400" dirty="0"/>
              <a:t>・上記モデルから一様性を考え、まばらな計測で済むようにする</a:t>
            </a:r>
            <a:endParaRPr kumimoji="1" lang="en-US" altLang="ja-JP" sz="2400" dirty="0"/>
          </a:p>
          <a:p>
            <a:r>
              <a:rPr lang="ja-JP" altLang="en-US" sz="2400" dirty="0"/>
              <a:t>・偏波の情報も考慮し、偏波の向きとパイプの向きによってどのように反射の仕方が異なるか考える</a:t>
            </a:r>
            <a:endParaRPr lang="en-US" altLang="ja-JP" sz="2400" dirty="0"/>
          </a:p>
          <a:p>
            <a:r>
              <a:rPr lang="ja-JP" altLang="en-US" sz="2400" dirty="0"/>
              <a:t>→測定点数が減らせるようにする</a:t>
            </a:r>
            <a:endParaRPr kumimoji="1" lang="en-US" altLang="ja-JP" sz="2400" dirty="0"/>
          </a:p>
        </p:txBody>
      </p:sp>
      <p:pic>
        <p:nvPicPr>
          <p:cNvPr id="14" name="図 13">
            <a:extLst>
              <a:ext uri="{FF2B5EF4-FFF2-40B4-BE49-F238E27FC236}">
                <a16:creationId xmlns:a16="http://schemas.microsoft.com/office/drawing/2014/main" id="{6BF208BA-1702-6C1D-BED3-FF282792416F}"/>
              </a:ext>
            </a:extLst>
          </p:cNvPr>
          <p:cNvPicPr>
            <a:picLocks noChangeAspect="1"/>
          </p:cNvPicPr>
          <p:nvPr/>
        </p:nvPicPr>
        <p:blipFill>
          <a:blip r:embed="rId2"/>
          <a:stretch>
            <a:fillRect/>
          </a:stretch>
        </p:blipFill>
        <p:spPr>
          <a:xfrm>
            <a:off x="106136" y="1474555"/>
            <a:ext cx="8301114" cy="5620210"/>
          </a:xfrm>
          <a:prstGeom prst="rect">
            <a:avLst/>
          </a:prstGeom>
        </p:spPr>
      </p:pic>
    </p:spTree>
    <p:extLst>
      <p:ext uri="{BB962C8B-B14F-4D97-AF65-F5344CB8AC3E}">
        <p14:creationId xmlns:p14="http://schemas.microsoft.com/office/powerpoint/2010/main" val="632326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C77F66-97FF-5DEB-0FB3-5A36BAF26F7E}"/>
              </a:ext>
            </a:extLst>
          </p:cNvPr>
          <p:cNvSpPr>
            <a:spLocks noGrp="1"/>
          </p:cNvSpPr>
          <p:nvPr>
            <p:ph type="title"/>
          </p:nvPr>
        </p:nvSpPr>
        <p:spPr>
          <a:xfrm>
            <a:off x="838200" y="365125"/>
            <a:ext cx="10515600" cy="625475"/>
          </a:xfrm>
        </p:spPr>
        <p:txBody>
          <a:bodyPr>
            <a:normAutofit/>
          </a:bodyPr>
          <a:lstStyle/>
          <a:p>
            <a:r>
              <a:rPr lang="ja-JP" altLang="en-US" sz="2800" dirty="0"/>
              <a:t>提案手法</a:t>
            </a:r>
            <a:r>
              <a:rPr lang="en-US" altLang="ja-JP" sz="2800" dirty="0"/>
              <a:t>(</a:t>
            </a:r>
            <a:r>
              <a:rPr lang="ja-JP" altLang="en-US" sz="2800" dirty="0"/>
              <a:t>偏波による圧縮</a:t>
            </a:r>
            <a:r>
              <a:rPr lang="en-US" altLang="ja-JP" sz="2800" dirty="0"/>
              <a:t>)</a:t>
            </a:r>
            <a:endParaRPr kumimoji="1" lang="ja-JP" altLang="en-US" sz="2800" dirty="0"/>
          </a:p>
        </p:txBody>
      </p:sp>
      <p:pic>
        <p:nvPicPr>
          <p:cNvPr id="9" name="コンテンツ プレースホルダー 8">
            <a:extLst>
              <a:ext uri="{FF2B5EF4-FFF2-40B4-BE49-F238E27FC236}">
                <a16:creationId xmlns:a16="http://schemas.microsoft.com/office/drawing/2014/main" id="{73EBB699-2DC5-DEEC-B98D-8A5F5DFA45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89840"/>
            <a:ext cx="5706181" cy="3209727"/>
          </a:xfrm>
        </p:spPr>
      </p:pic>
      <p:pic>
        <p:nvPicPr>
          <p:cNvPr id="11" name="図 10">
            <a:extLst>
              <a:ext uri="{FF2B5EF4-FFF2-40B4-BE49-F238E27FC236}">
                <a16:creationId xmlns:a16="http://schemas.microsoft.com/office/drawing/2014/main" id="{6DBD5B7B-C018-5C66-0A92-1354F5086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889840"/>
            <a:ext cx="5791200" cy="3209727"/>
          </a:xfrm>
          <a:prstGeom prst="rect">
            <a:avLst/>
          </a:prstGeom>
        </p:spPr>
      </p:pic>
      <p:sp>
        <p:nvSpPr>
          <p:cNvPr id="13" name="テキスト ボックス 12">
            <a:extLst>
              <a:ext uri="{FF2B5EF4-FFF2-40B4-BE49-F238E27FC236}">
                <a16:creationId xmlns:a16="http://schemas.microsoft.com/office/drawing/2014/main" id="{6EC2A583-5A86-2271-EFA0-888BEBA0E2F0}"/>
              </a:ext>
            </a:extLst>
          </p:cNvPr>
          <p:cNvSpPr txBox="1"/>
          <p:nvPr/>
        </p:nvSpPr>
        <p:spPr>
          <a:xfrm>
            <a:off x="0" y="1389102"/>
            <a:ext cx="9610725" cy="369332"/>
          </a:xfrm>
          <a:prstGeom prst="rect">
            <a:avLst/>
          </a:prstGeom>
          <a:noFill/>
        </p:spPr>
        <p:txBody>
          <a:bodyPr wrap="square" rtlCol="0">
            <a:spAutoFit/>
          </a:bodyPr>
          <a:lstStyle/>
          <a:p>
            <a:r>
              <a:rPr kumimoji="1" lang="ja-JP" altLang="en-US" dirty="0"/>
              <a:t>・垂直偏波と水平偏波を当てることでパイプの向きが推定できる</a:t>
            </a:r>
            <a:endParaRPr kumimoji="1" lang="en-US" altLang="ja-JP" dirty="0"/>
          </a:p>
        </p:txBody>
      </p:sp>
      <p:sp>
        <p:nvSpPr>
          <p:cNvPr id="14" name="テキスト ボックス 13">
            <a:extLst>
              <a:ext uri="{FF2B5EF4-FFF2-40B4-BE49-F238E27FC236}">
                <a16:creationId xmlns:a16="http://schemas.microsoft.com/office/drawing/2014/main" id="{0650118D-C7E9-BEFF-0660-98A878CC3631}"/>
              </a:ext>
            </a:extLst>
          </p:cNvPr>
          <p:cNvSpPr txBox="1"/>
          <p:nvPr/>
        </p:nvSpPr>
        <p:spPr>
          <a:xfrm>
            <a:off x="90487" y="5345073"/>
            <a:ext cx="11672888" cy="923330"/>
          </a:xfrm>
          <a:prstGeom prst="rect">
            <a:avLst/>
          </a:prstGeom>
          <a:noFill/>
        </p:spPr>
        <p:txBody>
          <a:bodyPr wrap="square" rtlCol="0">
            <a:spAutoFit/>
          </a:bodyPr>
          <a:lstStyle/>
          <a:p>
            <a:r>
              <a:rPr lang="en-US" altLang="ja-JP" dirty="0"/>
              <a:t>1</a:t>
            </a:r>
            <a:r>
              <a:rPr lang="ja-JP" altLang="en-US" dirty="0"/>
              <a:t>点を計測してパイプの向きがわかる</a:t>
            </a:r>
            <a:endParaRPr lang="en-US" altLang="ja-JP" dirty="0"/>
          </a:p>
          <a:p>
            <a:r>
              <a:rPr kumimoji="1" lang="ja-JP" altLang="en-US" dirty="0"/>
              <a:t>→計測しなくてもいい点が考えられる</a:t>
            </a:r>
            <a:endParaRPr kumimoji="1" lang="en-US" altLang="ja-JP" dirty="0"/>
          </a:p>
          <a:p>
            <a:endParaRPr kumimoji="1" lang="ja-JP" altLang="en-US" dirty="0"/>
          </a:p>
        </p:txBody>
      </p:sp>
    </p:spTree>
    <p:extLst>
      <p:ext uri="{BB962C8B-B14F-4D97-AF65-F5344CB8AC3E}">
        <p14:creationId xmlns:p14="http://schemas.microsoft.com/office/powerpoint/2010/main" val="26211056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5288</TotalTime>
  <Words>961</Words>
  <Application>Microsoft Office PowerPoint</Application>
  <PresentationFormat>ワイド画面</PresentationFormat>
  <Paragraphs>112</Paragraphs>
  <Slides>21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游ゴシック</vt:lpstr>
      <vt:lpstr>游ゴシック Light</vt:lpstr>
      <vt:lpstr>Arial</vt:lpstr>
      <vt:lpstr>Courier New</vt:lpstr>
      <vt:lpstr>Office テーマ</vt:lpstr>
      <vt:lpstr>埋設されたパイプの位置、方向推定のための 偏波感受型圧縮センシング</vt:lpstr>
      <vt:lpstr>研究背景：地中探査レーダ（GPR）</vt:lpstr>
      <vt:lpstr>研究目的</vt:lpstr>
      <vt:lpstr>偏波</vt:lpstr>
      <vt:lpstr>GPRの問題点</vt:lpstr>
      <vt:lpstr>圧縮センシング</vt:lpstr>
      <vt:lpstr>モデル内一様性による圧縮</vt:lpstr>
      <vt:lpstr>提案手法(モデル化を用いた圧縮)</vt:lpstr>
      <vt:lpstr>提案手法(偏波による圧縮)</vt:lpstr>
      <vt:lpstr>実験手法</vt:lpstr>
      <vt:lpstr>実験に用いたアンテナ</vt:lpstr>
      <vt:lpstr>実験手法</vt:lpstr>
      <vt:lpstr>結果(偏波の向きとパイプの向きが平行)</vt:lpstr>
      <vt:lpstr>PowerPoint プレゼンテーション</vt:lpstr>
      <vt:lpstr>パイプの向きと偏波の向きの比較</vt:lpstr>
      <vt:lpstr>パイプの向きと偏波の向きの比較</vt:lpstr>
      <vt:lpstr>今後の展望</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ミリ波を用いた地中埋設物の位置と形状の推定</dc:title>
  <dc:creator>高原　陽太</dc:creator>
  <cp:lastModifiedBy>高原　陽太</cp:lastModifiedBy>
  <cp:revision>9</cp:revision>
  <cp:lastPrinted>2022-09-28T03:52:03Z</cp:lastPrinted>
  <dcterms:created xsi:type="dcterms:W3CDTF">2022-09-25T07:29:56Z</dcterms:created>
  <dcterms:modified xsi:type="dcterms:W3CDTF">2022-09-28T23:38:02Z</dcterms:modified>
</cp:coreProperties>
</file>